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A46802B-39C2-4349-89D9-59D562243390}" type="datetimeFigureOut">
              <a:rPr lang="vi-VN" smtClean="0"/>
              <a:t>03/07/2023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244844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A46802B-39C2-4349-89D9-59D562243390}" type="datetimeFigureOut">
              <a:rPr lang="vi-VN" smtClean="0"/>
              <a:t>03/07/2023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330475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A46802B-39C2-4349-89D9-59D562243390}" type="datetimeFigureOut">
              <a:rPr lang="vi-VN" smtClean="0"/>
              <a:t>03/07/2023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316395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A46802B-39C2-4349-89D9-59D562243390}" type="datetimeFigureOut">
              <a:rPr lang="vi-VN" smtClean="0"/>
              <a:t>03/07/2023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188489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46802B-39C2-4349-89D9-59D562243390}" type="datetimeFigureOut">
              <a:rPr lang="vi-VN" smtClean="0"/>
              <a:t>03/07/2023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227734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A46802B-39C2-4349-89D9-59D562243390}" type="datetimeFigureOut">
              <a:rPr lang="vi-VN" smtClean="0"/>
              <a:t>03/07/2023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303541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A46802B-39C2-4349-89D9-59D562243390}" type="datetimeFigureOut">
              <a:rPr lang="vi-VN" smtClean="0"/>
              <a:t>03/07/2023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391046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A46802B-39C2-4349-89D9-59D562243390}" type="datetimeFigureOut">
              <a:rPr lang="vi-VN" smtClean="0"/>
              <a:t>03/07/2023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62709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6802B-39C2-4349-89D9-59D562243390}" type="datetimeFigureOut">
              <a:rPr lang="vi-VN" smtClean="0"/>
              <a:t>03/07/2023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4077863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46802B-39C2-4349-89D9-59D562243390}" type="datetimeFigureOut">
              <a:rPr lang="vi-VN" smtClean="0"/>
              <a:t>03/07/2023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123924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46802B-39C2-4349-89D9-59D562243390}" type="datetimeFigureOut">
              <a:rPr lang="vi-VN" smtClean="0"/>
              <a:t>03/07/2023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7F9573E-BB20-4D45-90DC-CBDC0FEC7D42}" type="slidenum">
              <a:rPr lang="vi-VN" smtClean="0"/>
              <a:t>‹#›</a:t>
            </a:fld>
            <a:endParaRPr lang="vi-VN"/>
          </a:p>
        </p:txBody>
      </p:sp>
    </p:spTree>
    <p:extLst>
      <p:ext uri="{BB962C8B-B14F-4D97-AF65-F5344CB8AC3E}">
        <p14:creationId xmlns:p14="http://schemas.microsoft.com/office/powerpoint/2010/main" val="87033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6802B-39C2-4349-89D9-59D562243390}" type="datetimeFigureOut">
              <a:rPr lang="vi-VN" smtClean="0"/>
              <a:t>03/07/2023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9573E-BB20-4D45-90DC-CBDC0FEC7D42}" type="slidenum">
              <a:rPr lang="vi-VN" smtClean="0"/>
              <a:t>‹#›</a:t>
            </a:fld>
            <a:endParaRPr lang="vi-VN"/>
          </a:p>
        </p:txBody>
      </p:sp>
    </p:spTree>
    <p:extLst>
      <p:ext uri="{BB962C8B-B14F-4D97-AF65-F5344CB8AC3E}">
        <p14:creationId xmlns:p14="http://schemas.microsoft.com/office/powerpoint/2010/main" val="2431706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tuoitre.vn/pham-minh-chinh.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hyperlink" Target="https://vi.wikipedia.org/wiki/Nova_Kakhovka" TargetMode="External"/><Relationship Id="rId2" Type="http://schemas.openxmlformats.org/officeDocument/2006/relationships/hyperlink" Target="https://vi.wikipedia.org/wiki/S%C3%B4ng_Dnepr" TargetMode="External"/><Relationship Id="rId1" Type="http://schemas.openxmlformats.org/officeDocument/2006/relationships/slideLayout" Target="../slideLayouts/slideLayout2.xml"/><Relationship Id="rId4" Type="http://schemas.openxmlformats.org/officeDocument/2006/relationships/hyperlink" Target="https://vi.wikipedia.org/wiki/T%E1%BB%89nh_Kherso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vi.wikipedia.org/wiki/B%C3%AA_t%C3%B4n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tuoitre.vn/duong-sat-o-crimea-ngung-hoat-dong-nghi-do-pha-hoai-20230518144408758.ht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laodong.vn/the-gioi/vo-dap-thuy-dien-o-kherson-rui-ro-lu-lut-de-doa-tinh-mang-hang-nghin-nguoi-1201399.ldo"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laodong.vn/the-gioi/tinh-hinh-nha-may-dien-hat-nhan-lon-nhat-chau-au-sau-vu-vo-dap-o-kherson-1201600.ldo" TargetMode="External"/><Relationship Id="rId2" Type="http://schemas.openxmlformats.org/officeDocument/2006/relationships/hyperlink" Target="https://laodong.vn/the-gioi/vo-dap-thuy-dien-o-kherson-rui-ro-lu-lut-de-doa-tinh-mang-hang-nghin-nguoi-1201399.ldo"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tuoitre.vn/ukraine-tung-ghi-am-noi-nga-lam-vo-dap-nova-kakhovka-20230609164710701.ht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tuoitre.vn/tong-bi-thu.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uoitre.vn/vo-dap-nova-kakhovka-nguoi-ukraine-bi-bom-don-do-duoi-dan-phao-20230607093224648.ht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tuoitre.vn/nha-may-thuy-dien-o-kherson-bi-pha-huy-hoan-toan-20230606145721296.ht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tuoitre.vn/dap-thuy-dien-o-kherson-do-nga-kiem-soat-bi-vo-ukraine-hop-khan-20230606122704703.ht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tuoitre.vn/lien-hiep-quoc-canh-bao-hau-qua-vu-vo-dap-nova-kakhovka-la-tham-kich-20230607083506878.ht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0" y="457200"/>
            <a:ext cx="9144000" cy="304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smtClean="0">
              <a:solidFill>
                <a:srgbClr val="000000"/>
              </a:solidFill>
              <a:latin typeface="Times New Roman" pitchFamily="18" charset="0"/>
            </a:endParaRPr>
          </a:p>
        </p:txBody>
      </p:sp>
      <p:sp>
        <p:nvSpPr>
          <p:cNvPr id="6149" name="Rectangle 5"/>
          <p:cNvSpPr>
            <a:spLocks noChangeArrowheads="1"/>
          </p:cNvSpPr>
          <p:nvPr/>
        </p:nvSpPr>
        <p:spPr bwMode="auto">
          <a:xfrm>
            <a:off x="0" y="-76200"/>
            <a:ext cx="10210800" cy="1295400"/>
          </a:xfrm>
          <a:prstGeom prst="rect">
            <a:avLst/>
          </a:prstGeom>
          <a:solidFill>
            <a:srgbClr val="CAB20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smtClean="0">
                <a:solidFill>
                  <a:srgbClr val="002060"/>
                </a:solidFill>
                <a:latin typeface="Times New Roman" pitchFamily="18" charset="0"/>
              </a:rPr>
              <a:t>TRUNG TÂM CHÍNH TRỊ</a:t>
            </a:r>
          </a:p>
        </p:txBody>
      </p:sp>
      <p:pic>
        <p:nvPicPr>
          <p:cNvPr id="16" name="Picture 4" descr="D:\Show PP\DU LIEU\PICTURE\GIF lam PP\Hinh anh La co Dang dong.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1" y="-86591"/>
            <a:ext cx="2160241" cy="129540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3"/>
          <p:cNvSpPr>
            <a:spLocks noChangeArrowheads="1"/>
          </p:cNvSpPr>
          <p:nvPr/>
        </p:nvSpPr>
        <p:spPr bwMode="gray">
          <a:xfrm>
            <a:off x="228600" y="4419600"/>
            <a:ext cx="8686800" cy="1614184"/>
          </a:xfrm>
          <a:prstGeom prst="roundRect">
            <a:avLst>
              <a:gd name="adj" fmla="val 4690"/>
            </a:avLst>
          </a:prstGeom>
          <a:solidFill>
            <a:srgbClr val="FF0000"/>
          </a:solidFill>
          <a:ln w="25400">
            <a:round/>
            <a:headEnd/>
            <a:tailEnd/>
          </a:ln>
          <a:effectLst/>
          <a:scene3d>
            <a:camera prst="legacyObliqueTopRight"/>
            <a:lightRig rig="legacyFlat3" dir="b"/>
          </a:scene3d>
          <a:sp3d extrusionH="430200" prstMaterial="legacyMatte">
            <a:bevelT w="13500" h="13500" prst="angle"/>
            <a:bevelB w="13500" h="13500" prst="angle"/>
            <a:extrusionClr>
              <a:srgbClr val="A9DC86"/>
            </a:extrusionClr>
          </a:sp3d>
        </p:spPr>
        <p:txBody>
          <a:bodyPr wrap="none" anchor="ctr">
            <a:flatTx/>
          </a:bodyPr>
          <a:lstStyle/>
          <a:p>
            <a:pPr algn="ctr" fontAlgn="auto">
              <a:spcBef>
                <a:spcPts val="0"/>
              </a:spcBef>
              <a:spcAft>
                <a:spcPts val="0"/>
              </a:spcAft>
              <a:defRPr/>
            </a:pPr>
            <a:endParaRPr lang="en-US" kern="0" smtClean="0">
              <a:solidFill>
                <a:sysClr val="windowText" lastClr="000000"/>
              </a:solidFill>
            </a:endParaRPr>
          </a:p>
        </p:txBody>
      </p:sp>
      <p:sp>
        <p:nvSpPr>
          <p:cNvPr id="21" name="Text Box 20"/>
          <p:cNvSpPr txBox="1">
            <a:spLocks noChangeArrowheads="1"/>
          </p:cNvSpPr>
          <p:nvPr/>
        </p:nvSpPr>
        <p:spPr bwMode="gray">
          <a:xfrm>
            <a:off x="0" y="4543961"/>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0"/>
              </a:spcAft>
            </a:pPr>
            <a:r>
              <a:rPr lang="en-US" sz="4000" b="1" dirty="0" smtClean="0">
                <a:solidFill>
                  <a:srgbClr val="FFFF00"/>
                </a:solidFill>
                <a:effectLst>
                  <a:outerShdw blurRad="38100" dist="38100" dir="2700000" algn="tl">
                    <a:srgbClr val="000000">
                      <a:alpha val="43137"/>
                    </a:srgbClr>
                  </a:outerShdw>
                </a:effectLst>
                <a:latin typeface="Times New Roman"/>
                <a:ea typeface="Times New Roman"/>
              </a:rPr>
              <a:t>BỘ TRƯỞNG NGOẠI GIAO HOA KỲ</a:t>
            </a:r>
          </a:p>
          <a:p>
            <a:pPr algn="ctr">
              <a:spcAft>
                <a:spcPts val="0"/>
              </a:spcAft>
            </a:pPr>
            <a:r>
              <a:rPr lang="en-US" sz="4000" b="1" dirty="0" smtClean="0">
                <a:solidFill>
                  <a:srgbClr val="FFFF00"/>
                </a:solidFill>
                <a:effectLst>
                  <a:outerShdw blurRad="38100" dist="38100" dir="2700000" algn="tl">
                    <a:srgbClr val="000000">
                      <a:alpha val="43137"/>
                    </a:srgbClr>
                  </a:outerShdw>
                </a:effectLst>
                <a:latin typeface="Times New Roman"/>
                <a:ea typeface="Times New Roman"/>
              </a:rPr>
              <a:t>THĂM VIỆT NAM</a:t>
            </a:r>
            <a:endParaRPr lang="en-US" sz="4000" b="1" dirty="0">
              <a:solidFill>
                <a:srgbClr val="FFFF00"/>
              </a:solidFill>
              <a:effectLst>
                <a:outerShdw blurRad="38100" dist="38100" dir="2700000" algn="tl">
                  <a:srgbClr val="000000">
                    <a:alpha val="43137"/>
                  </a:srgbClr>
                </a:outerShdw>
              </a:effectLst>
              <a:latin typeface="Times New Roman"/>
              <a:ea typeface="Times New Roman"/>
            </a:endParaRPr>
          </a:p>
        </p:txBody>
      </p:sp>
      <p:sp>
        <p:nvSpPr>
          <p:cNvPr id="2" name="TextBox 1"/>
          <p:cNvSpPr txBox="1"/>
          <p:nvPr/>
        </p:nvSpPr>
        <p:spPr>
          <a:xfrm>
            <a:off x="3512156" y="6027003"/>
            <a:ext cx="2185214" cy="830997"/>
          </a:xfrm>
          <a:prstGeom prst="rect">
            <a:avLst/>
          </a:prstGeom>
          <a:noFill/>
        </p:spPr>
        <p:txBody>
          <a:bodyPr wrap="none" rtlCol="0">
            <a:spAutoFit/>
          </a:bodyPr>
          <a:lstStyle/>
          <a:p>
            <a:pPr algn="ctr"/>
            <a:endParaRPr lang="en-US" sz="2400" b="1" dirty="0" smtClean="0">
              <a:solidFill>
                <a:srgbClr val="C00000"/>
              </a:solidFill>
              <a:latin typeface="Arial" pitchFamily="34" charset="0"/>
            </a:endParaRPr>
          </a:p>
          <a:p>
            <a:pPr algn="ctr"/>
            <a:r>
              <a:rPr lang="en-US" sz="2400" b="1" dirty="0" err="1" smtClean="0">
                <a:solidFill>
                  <a:srgbClr val="C00000"/>
                </a:solidFill>
                <a:latin typeface="Arial" pitchFamily="34" charset="0"/>
              </a:rPr>
              <a:t>Báo</a:t>
            </a:r>
            <a:r>
              <a:rPr lang="en-US" sz="2400" b="1" dirty="0" smtClean="0">
                <a:solidFill>
                  <a:srgbClr val="C00000"/>
                </a:solidFill>
                <a:latin typeface="Arial" pitchFamily="34" charset="0"/>
              </a:rPr>
              <a:t> </a:t>
            </a:r>
            <a:r>
              <a:rPr lang="en-US" sz="2400" b="1" dirty="0" err="1" smtClean="0">
                <a:solidFill>
                  <a:srgbClr val="C00000"/>
                </a:solidFill>
                <a:latin typeface="Arial" pitchFamily="34" charset="0"/>
              </a:rPr>
              <a:t>cáo</a:t>
            </a:r>
            <a:r>
              <a:rPr lang="en-US" sz="2400" b="1" dirty="0" smtClean="0">
                <a:solidFill>
                  <a:srgbClr val="C00000"/>
                </a:solidFill>
                <a:latin typeface="Arial" pitchFamily="34" charset="0"/>
              </a:rPr>
              <a:t> </a:t>
            </a:r>
            <a:r>
              <a:rPr lang="en-US" sz="2400" b="1" dirty="0" err="1" smtClean="0">
                <a:solidFill>
                  <a:srgbClr val="C00000"/>
                </a:solidFill>
                <a:latin typeface="Arial" pitchFamily="34" charset="0"/>
              </a:rPr>
              <a:t>viên</a:t>
            </a:r>
            <a:r>
              <a:rPr lang="en-US" sz="2400" b="1" dirty="0" smtClean="0">
                <a:solidFill>
                  <a:srgbClr val="C00000"/>
                </a:solidFill>
                <a:latin typeface="Arial" pitchFamily="34" charset="0"/>
              </a:rPr>
              <a:t>:</a:t>
            </a:r>
          </a:p>
        </p:txBody>
      </p:sp>
      <p:pic>
        <p:nvPicPr>
          <p:cNvPr id="19" name="Picture 3" descr="D:\Show PP\DU LIEU\PICTURE\GIF lam PP\Hinh anh La co To quoc don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86591"/>
            <a:ext cx="2209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19200"/>
            <a:ext cx="5257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9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ppt_x"/>
                                          </p:val>
                                        </p:tav>
                                        <p:tav tm="100000">
                                          <p:val>
                                            <p:strVal val="#ppt_x"/>
                                          </p:val>
                                        </p:tav>
                                      </p:tavLst>
                                    </p:anim>
                                    <p:anim calcmode="lin" valueType="num">
                                      <p:cBhvr additive="base">
                                        <p:cTn id="12"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8229600" cy="6629400"/>
          </a:xfrm>
        </p:spPr>
        <p:txBody>
          <a:bodyPr>
            <a:normAutofit/>
          </a:bodyPr>
          <a:lstStyle/>
          <a:p>
            <a:r>
              <a:rPr lang="vi-VN" sz="2800" dirty="0">
                <a:solidFill>
                  <a:schemeClr val="accent2">
                    <a:lumMod val="75000"/>
                  </a:schemeClr>
                </a:solidFill>
              </a:rPr>
              <a:t>Tổng bí thư Nguyễn Phú Trọng phát biểu: </a:t>
            </a:r>
            <a:r>
              <a:rPr lang="vi-VN" sz="2800" dirty="0">
                <a:solidFill>
                  <a:srgbClr val="FF0000"/>
                </a:solidFill>
              </a:rPr>
              <a:t>Việt Nam kiên trì đường lối đối ngoại độc lập, tự chủ, hòa bình, hữu nghị, hợp tác và phát triển, đa dạng hóa, đa phương quan hệ, chủ động và tích cực hội nhập quốc tế, là bạn, là đối tác tin cậy và thành viên tích cực, có trách nhiệm trong cộng đồng quốc tế. </a:t>
            </a:r>
          </a:p>
          <a:p>
            <a:r>
              <a:rPr lang="vi-VN" sz="2800" dirty="0">
                <a:solidFill>
                  <a:schemeClr val="accent2">
                    <a:lumMod val="75000"/>
                  </a:schemeClr>
                </a:solidFill>
              </a:rPr>
              <a:t>Để phát triển sâu sắc, bền vững và thực chất quan hệ hai nước trong thời gian tới, Tổng Bí thư nêu một số phương hướng lớn, tăng cường tiếp xúc, trao đổi giữa các cấp, các ngành dưới các hình thức linh hoạt, trong đó có việc thúc đẩy quan hệ Chính phủ, Quốc hội, quan hệ giữa các đảng và nhân dân hai nước.</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203502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553200"/>
          </a:xfrm>
        </p:spPr>
        <p:txBody>
          <a:bodyPr>
            <a:normAutofit/>
          </a:bodyPr>
          <a:lstStyle/>
          <a:p>
            <a:r>
              <a:rPr lang="vi-VN" sz="2400" dirty="0">
                <a:solidFill>
                  <a:schemeClr val="accent1">
                    <a:lumMod val="50000"/>
                  </a:schemeClr>
                </a:solidFill>
              </a:rPr>
              <a:t>Tổng bí thư cũng đề nghị hai bên tiếp tục mở rộng và đưa hợp tác kinh tế, khoa học, công nghệ là trọng tâm và động lực cho quan hệ, thực hiện các thỏa thuận hợp tác quốc phòng - an ninh, coi trọng việc thúc đẩy thương mại hài hòa, bền vững, hợp tác bảo đảm chuỗi cung ứng, cơ sở hạ tầng và các lĩnh vực mới như logistics, kinh tế số, chuyển đổi xanh, y tế. Đồng thời, hai bên đẩy mạnh hợp tác trong khắc phục hậu quả chiến tranh, gìn giữ hòa bình của Liên hợp quốc, trao đổi thông tin, phòng chống tội phạm và các lĩnh vực khác.</a:t>
            </a:r>
          </a:p>
          <a:p>
            <a:r>
              <a:rPr lang="vi-VN" sz="2400" dirty="0">
                <a:solidFill>
                  <a:schemeClr val="accent1">
                    <a:lumMod val="50000"/>
                  </a:schemeClr>
                </a:solidFill>
              </a:rPr>
              <a:t>Tổng bí thư đề nghị Hoa Kỳ tiếp tục tạo thuận lợi để tăng số lượng du học sinh Việt Nam tại Hoa Kỳ, hoan nghênh việc xây dựng Đại học Fulbright Việt Nam trở thành trung tâm đào tạo chất lượng cao ở khu vực. Tổng Bí thư Nguyễn Phú Trọng cũng cảm ơn sự hỗ trợ của Hoa Kỳ dành cho Việt Nam trong phòng chống dịch Covid-19, đề nghị Hoa Kỳ tiếp tục hỗ trợ các nỗ lực của Việt Nam. </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299967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86800" cy="6629400"/>
          </a:xfrm>
        </p:spPr>
        <p:txBody>
          <a:bodyPr>
            <a:normAutofit/>
          </a:bodyPr>
          <a:lstStyle/>
          <a:p>
            <a:r>
              <a:rPr lang="vi-VN" sz="2800" dirty="0">
                <a:solidFill>
                  <a:srgbClr val="00B050"/>
                </a:solidFill>
              </a:rPr>
              <a:t>Tổng bí thư phát biểu Việt Nam sẵn sàng hợp tác với các đối tác quốc tế trong việc tăng cường hữu nghị và đối thoại, củng cố hòa bình, thúc đẩy phát triển, đề cao luật pháp quốc tế và ứng phó với những thách thức chung. Theo hướng đó, Việt Nam hoan nghênh Hoa Kỳ ủng hộ vai trò trung tâm của ASEAN, cùng các nước ASEAN thúc đẩy Tầm nhìn ASEAN về Ấn Độ Dương - Thái Bình Dương, hiện tham gia cùng với các đối tác khác đàm phán Khuôn khổ Kinh tế Ấn Độ Dương -Thái Bình Dương vì thịnh vượng (IPEF) theo hướng mở, bao trùm, cân bằng, cùng có lợi, trong đó có tính đến điều kiện của các nước đang phát triển như Việt Nam.</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270321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686800" cy="6629400"/>
          </a:xfrm>
        </p:spPr>
        <p:txBody>
          <a:bodyPr>
            <a:normAutofit fontScale="92500"/>
          </a:bodyPr>
          <a:lstStyle/>
          <a:p>
            <a:r>
              <a:rPr lang="vi-VN" sz="2800" dirty="0">
                <a:solidFill>
                  <a:srgbClr val="0070C0"/>
                </a:solidFill>
              </a:rPr>
              <a:t>Việt Nam tiếp tục phối hợp với Hoa Kỳ và các đối tác thúc đẩy hòa bình, hợp tác, phát triển bền vững ở tiểu vùng Mekong và hợp tác để Hoa Kỳ tổ chức thành công năm APEC 2023. Tổng Bí thư khẳng định ứng phó với biến đổi khí hậu là một trong những chủ trương lớn trong chính sách phát triển của Việt Nam, hoan nghênh nỗ lực của cộng đồng quốc tế trong đó có Hoa Kỳ trong vấn đề này, mong Hoa Kỳ tiếp tục hỗ trợ các nỗ lực của Việt Nam. </a:t>
            </a:r>
          </a:p>
          <a:p>
            <a:r>
              <a:rPr lang="vi-VN" sz="2800" dirty="0">
                <a:solidFill>
                  <a:srgbClr val="0070C0"/>
                </a:solidFill>
              </a:rPr>
              <a:t>Tổng thống Hoa Kỳ Joe Biden khẳng định Việt Nam là đối tác quan trọng, ủng hộ một Việt Nam “độc lập, tự cường và thịnh vượng”, tái khẳng định tôn trọng độc lập, chủ quyền, toàn vẹn lãnh thổ và thể chế chính trị của Việt Nam, nhất trí rằng sự tôn trọng là một nền tảng quan trọng của quan hệ hai nước.  </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399789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6553200"/>
          </a:xfrm>
        </p:spPr>
        <p:txBody>
          <a:bodyPr>
            <a:normAutofit/>
          </a:bodyPr>
          <a:lstStyle/>
          <a:p>
            <a:r>
              <a:rPr lang="vi-VN" sz="2400" dirty="0">
                <a:solidFill>
                  <a:srgbClr val="002060"/>
                </a:solidFill>
              </a:rPr>
              <a:t>Tổng thống Joe Biden trao đổi một số vấn đề quốc tế như ứng phó với biến đổi khí hậu, phục hồi kinh tế - xã hội sau đại dịch, hợp tác dân chủ - nhân quyền. Tổng thống Hoa Kỳ nhất trí với những phương hướng hợp tác như Tổng bí thư Nguyễn Phú Trọng đã nêu, trong đó nhấn mạnh hợp tác thương mại, năng lượng sạch, chuyển đổi năng lượng là lĩnh vực tiềm năng. Đặc phái viên tổng thống về khí hậu John Kerry sẽ tiếp tục trao đổi cụ thể với Việt Nam về vấn đề này.</a:t>
            </a:r>
          </a:p>
          <a:p>
            <a:r>
              <a:rPr lang="vi-VN" sz="2400" dirty="0">
                <a:solidFill>
                  <a:srgbClr val="002060"/>
                </a:solidFill>
              </a:rPr>
              <a:t>Hoa Kỳ cam kết thúc đẩy hòa bình và thịnh vượng ở khu vực Ấn Độ Dương – Thái Bình Dương, mong muốn sự hợp tác của Việt Nam và các nước trong đàm phán Khuôn khổ Kinh tế Ấn Độ Dương – Thái Bình Dương, ủng hộ và hợp tác thúc đẩy khu vực Mekong phát triển hòa bình, bền vững, khẳng định coi trọng vai trò trung tâm của ASEAN, cảm ơn đóng góp của Việt Nam đối với thành công của Hội nghị Thượng đỉnh đặc biệt Hoa Kỳ - ASEAN.</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064403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553200"/>
          </a:xfrm>
        </p:spPr>
        <p:txBody>
          <a:bodyPr>
            <a:normAutofit/>
          </a:bodyPr>
          <a:lstStyle/>
          <a:p>
            <a:r>
              <a:rPr lang="vi-VN" sz="3200" dirty="0">
                <a:solidFill>
                  <a:schemeClr val="accent6">
                    <a:lumMod val="50000"/>
                  </a:schemeClr>
                </a:solidFill>
              </a:rPr>
              <a:t>Hai nhà Lãnh đạo cũng nhất trí về việc duy trì hòa bình, ổn định, hợp tác, bảo đảm các quyền tự do hàng hải, hàng không, không sử dụng hoặc đe dọa vũ lực trong quan hệ quốc tế, thực hiện DOC, sớm ký kết COC hiệu lực, hiệu quả phù hợp với luật pháp quốc tế, trong đó có Công ước Luật biển của Liên hợp quốc năm 1982.</a:t>
            </a:r>
          </a:p>
          <a:p>
            <a:r>
              <a:rPr lang="vi-VN" sz="3200" dirty="0">
                <a:solidFill>
                  <a:schemeClr val="accent6">
                    <a:lumMod val="50000"/>
                  </a:schemeClr>
                </a:solidFill>
              </a:rPr>
              <a:t>Tổng bí thư Nguyễn Phú Trọng và Tổng thống Joe Biden đã nhắc lại lời mời thăm cấp cao lẫn nhau. Hai nhà Lãnh đạo vui vẻ nhận lời và giao các cơ quan liên quan thu xếp vào thời gian phù hợp./.</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25139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629400"/>
          </a:xfrm>
        </p:spPr>
        <p:txBody>
          <a:bodyPr>
            <a:normAutofit lnSpcReduction="10000"/>
          </a:bodyPr>
          <a:lstStyle/>
          <a:p>
            <a:r>
              <a:rPr lang="vi-VN" sz="3200" dirty="0">
                <a:solidFill>
                  <a:schemeClr val="accent4">
                    <a:lumMod val="50000"/>
                  </a:schemeClr>
                </a:solidFill>
              </a:rPr>
              <a:t>Gần đây nhất, vào tháng 5-2022, Thủ tướng </a:t>
            </a:r>
            <a:r>
              <a:rPr lang="vi-VN" sz="3200" dirty="0">
                <a:solidFill>
                  <a:schemeClr val="accent4">
                    <a:lumMod val="50000"/>
                  </a:schemeClr>
                </a:solidFill>
                <a:hlinkClick r:id="rId2" tooltip="Phạm Minh Chính"/>
              </a:rPr>
              <a:t>Phạm Minh Chính</a:t>
            </a:r>
            <a:r>
              <a:rPr lang="vi-VN" sz="3200" dirty="0">
                <a:solidFill>
                  <a:schemeClr val="accent4">
                    <a:lumMod val="50000"/>
                  </a:schemeClr>
                </a:solidFill>
              </a:rPr>
              <a:t> đã dẫn đầu đoàn đại biểu cấp cao Việt Nam sang Mỹ dự hội nghị đặc biệt kỷ niệm quan hệ Mỹ - ASEAN và gặp Tổng thống Biden tại Nhà Trắng. Hai nhà lãnh đạo sau đó gặp lại nhau bên lề chuỗi hội nghị cấp cao ASEAN tháng 11-2022 tại Campuchia.</a:t>
            </a:r>
          </a:p>
          <a:p>
            <a:r>
              <a:rPr lang="vi-VN" sz="3200" dirty="0">
                <a:solidFill>
                  <a:schemeClr val="accent4">
                    <a:lumMod val="50000"/>
                  </a:schemeClr>
                </a:solidFill>
              </a:rPr>
              <a:t>Ở chiều ngược lại, vào tháng 8-2021, </a:t>
            </a:r>
            <a:r>
              <a:rPr lang="vi-VN" sz="3200" dirty="0">
                <a:solidFill>
                  <a:srgbClr val="C00000"/>
                </a:solidFill>
              </a:rPr>
              <a:t>Phó tổng thống Mỹ Kamala Harris </a:t>
            </a:r>
            <a:r>
              <a:rPr lang="vi-VN" sz="3200" dirty="0">
                <a:solidFill>
                  <a:schemeClr val="accent4">
                    <a:lumMod val="50000"/>
                  </a:schemeClr>
                </a:solidFill>
              </a:rPr>
              <a:t>đã có chuyến thăm ba ngày tới Việt Nam, không lâu sau khi Việt Nam chuyển trạng thái chống dịch COVID-19 sang thích ứng an toàn, linh hoạt và kiểm soát hiệu quả.</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413998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336268"/>
            <a:ext cx="9144000" cy="369332"/>
          </a:xfrm>
          <a:prstGeom prst="rect">
            <a:avLst/>
          </a:prstGeom>
          <a:noFill/>
        </p:spPr>
        <p:txBody>
          <a:bodyPr wrap="square" rtlCol="0">
            <a:spAutoFit/>
          </a:bodyPr>
          <a:lstStyle/>
          <a:p>
            <a:r>
              <a:rPr lang="vi-VN" b="1" dirty="0" smtClean="0">
                <a:solidFill>
                  <a:srgbClr val="002060"/>
                </a:solidFill>
              </a:rPr>
              <a:t>THỦ TƯỚNG PHẠM MINH CHÍNH VÀ TỔNG THỐNG HOA KỲ JOE BIDEN (5/2022)</a:t>
            </a:r>
            <a:endParaRPr lang="vi-VN" b="1" dirty="0">
              <a:solidFill>
                <a:srgbClr val="002060"/>
              </a:solidFill>
            </a:endParaRPr>
          </a:p>
        </p:txBody>
      </p:sp>
    </p:spTree>
    <p:extLst>
      <p:ext uri="{BB962C8B-B14F-4D97-AF65-F5344CB8AC3E}">
        <p14:creationId xmlns:p14="http://schemas.microsoft.com/office/powerpoint/2010/main" val="4571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144000" cy="6629400"/>
          </a:xfrm>
        </p:spPr>
        <p:txBody>
          <a:bodyPr>
            <a:noAutofit/>
          </a:bodyPr>
          <a:lstStyle/>
          <a:p>
            <a:r>
              <a:rPr lang="vi-VN" sz="4400" dirty="0" smtClean="0">
                <a:solidFill>
                  <a:srgbClr val="C00000"/>
                </a:solidFill>
              </a:rPr>
              <a:t>Từ ngày 24 – 26/8/2021 Phó tổng thống </a:t>
            </a:r>
            <a:r>
              <a:rPr lang="vi-VN" sz="4400" b="1" dirty="0" smtClean="0">
                <a:solidFill>
                  <a:srgbClr val="FF0000"/>
                </a:solidFill>
              </a:rPr>
              <a:t>Kamala Harris </a:t>
            </a:r>
            <a:r>
              <a:rPr lang="vi-VN" sz="4400" dirty="0" smtClean="0">
                <a:solidFill>
                  <a:srgbClr val="C00000"/>
                </a:solidFill>
              </a:rPr>
              <a:t>thăm Việt Nam. Chính </a:t>
            </a:r>
            <a:r>
              <a:rPr lang="vi-VN" sz="4400" dirty="0">
                <a:solidFill>
                  <a:srgbClr val="C00000"/>
                </a:solidFill>
              </a:rPr>
              <a:t>quyền Biden - Harris rõ ràng coi quan hệ đối tác với Việt Nam là quan trọng, thể hiện qua việc Phó tổng thống Kamala Harris thăm Việt Nam chỉ vài tuần sau chuyến thăm của Bộ trưởng Quốc phòng Lloyd </a:t>
            </a:r>
            <a:r>
              <a:rPr lang="vi-VN" sz="4400" dirty="0" smtClean="0">
                <a:solidFill>
                  <a:srgbClr val="C00000"/>
                </a:solidFill>
              </a:rPr>
              <a:t>Austin (28 -29/7/2021).</a:t>
            </a:r>
            <a:endParaRPr lang="vi-VN" sz="4400" dirty="0">
              <a:solidFill>
                <a:srgbClr val="C00000"/>
              </a:solidFill>
            </a:endParaRP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057134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2050" name="Picture 2" descr="Những hình ảnh đáng nhớ của Phó tổng thống Mỹ Kamala Harris ở Việt Nam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02" y="180974"/>
            <a:ext cx="8829098" cy="5534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5715000"/>
            <a:ext cx="8915400" cy="1200329"/>
          </a:xfrm>
          <a:prstGeom prst="rect">
            <a:avLst/>
          </a:prstGeom>
          <a:noFill/>
        </p:spPr>
        <p:txBody>
          <a:bodyPr wrap="square" rtlCol="0">
            <a:spAutoFit/>
          </a:bodyPr>
          <a:lstStyle/>
          <a:p>
            <a:r>
              <a:rPr lang="vi-VN" dirty="0">
                <a:solidFill>
                  <a:srgbClr val="002060"/>
                </a:solidFill>
              </a:rPr>
              <a:t>Sáng 25-8, Phó tổng thống Hoa Kỳ Kamala Harris bắt đầu các hoạt động tại Hà Nội trong khuôn khổ chuyến thăm chính thức Việt Nam theo lời mời của Phó chủ tịch nước Võ Thị Ánh Xuân, từ ngày 24 đến 26-8. Tại Phủ chủ tịch, Phó chủ tịch nước Võ Thị Ánh Xuân đã đón bà Kamala Harris</a:t>
            </a:r>
          </a:p>
        </p:txBody>
      </p:sp>
    </p:spTree>
    <p:extLst>
      <p:ext uri="{BB962C8B-B14F-4D97-AF65-F5344CB8AC3E}">
        <p14:creationId xmlns:p14="http://schemas.microsoft.com/office/powerpoint/2010/main" val="501375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629400"/>
          </a:xfrm>
        </p:spPr>
        <p:txBody>
          <a:bodyPr>
            <a:noAutofit/>
          </a:bodyPr>
          <a:lstStyle/>
          <a:p>
            <a:r>
              <a:rPr lang="vi-VN" sz="3200" dirty="0">
                <a:solidFill>
                  <a:srgbClr val="C00000"/>
                </a:solidFill>
              </a:rPr>
              <a:t>Từ ngày 14 đến </a:t>
            </a:r>
            <a:r>
              <a:rPr lang="vi-VN" sz="3200" dirty="0" smtClean="0">
                <a:solidFill>
                  <a:srgbClr val="C00000"/>
                </a:solidFill>
              </a:rPr>
              <a:t>16/4/2023, </a:t>
            </a:r>
            <a:r>
              <a:rPr lang="vi-VN" sz="3200" dirty="0">
                <a:solidFill>
                  <a:srgbClr val="C00000"/>
                </a:solidFill>
              </a:rPr>
              <a:t>Ngoại trưởng Hoa Kỳ Anthony Blinken đã tới thăm Việt Nam theo lời mời của Bộ trưởng Ngoại giao Bùi Thanh Sơn. Đây là chuyến thăm Việt Nam đầu tiên của ông Antony Blinken trên cương vị Ngoại trưởng Hoa Kỳ</a:t>
            </a:r>
            <a:r>
              <a:rPr lang="vi-VN" sz="3200" dirty="0" smtClean="0">
                <a:solidFill>
                  <a:srgbClr val="C00000"/>
                </a:solidFill>
              </a:rPr>
              <a:t>.</a:t>
            </a:r>
          </a:p>
          <a:p>
            <a:r>
              <a:rPr lang="vi-VN" sz="3200" dirty="0">
                <a:solidFill>
                  <a:srgbClr val="C00000"/>
                </a:solidFill>
              </a:rPr>
              <a:t>Chuyến thăm diễn ra trong bối cảnh quan hệ Đối tác toàn diện Việt Nam- Hoa Kỳ tiếp tục duy trì đà phát triển tích cực nhờ nền tảng quan hệ đã được hai bên gây dựng, vun đắp trong 28 năm </a:t>
            </a:r>
            <a:r>
              <a:rPr lang="vi-VN" sz="3200" dirty="0" smtClean="0">
                <a:solidFill>
                  <a:srgbClr val="C00000"/>
                </a:solidFill>
              </a:rPr>
              <a:t>qua (1995 – 2023). </a:t>
            </a:r>
            <a:r>
              <a:rPr lang="vi-VN" sz="3200" dirty="0">
                <a:solidFill>
                  <a:srgbClr val="C00000"/>
                </a:solidFill>
              </a:rPr>
              <a:t>Chuyến thăm cũng có ý nghĩa đặc biệt khi 2023 là năm kỷ niệm 10 năm quan hệ Đối tác toàn diện giữa hai nước (</a:t>
            </a:r>
            <a:r>
              <a:rPr lang="vi-VN" sz="3200" dirty="0" smtClean="0">
                <a:solidFill>
                  <a:srgbClr val="C00000"/>
                </a:solidFill>
              </a:rPr>
              <a:t>2013 - 2023</a:t>
            </a:r>
            <a:r>
              <a:rPr lang="vi-VN" sz="3200" dirty="0">
                <a:solidFill>
                  <a:srgbClr val="C00000"/>
                </a:solidFill>
              </a:rPr>
              <a:t>).</a:t>
            </a:r>
          </a:p>
        </p:txBody>
      </p:sp>
    </p:spTree>
    <p:extLst>
      <p:ext uri="{BB962C8B-B14F-4D97-AF65-F5344CB8AC3E}">
        <p14:creationId xmlns:p14="http://schemas.microsoft.com/office/powerpoint/2010/main" val="3755132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6553200"/>
          </a:xfrm>
        </p:spPr>
        <p:txBody>
          <a:bodyPr>
            <a:normAutofit fontScale="92500" lnSpcReduction="10000"/>
          </a:bodyPr>
          <a:lstStyle/>
          <a:p>
            <a:pPr fontAlgn="base"/>
            <a:r>
              <a:rPr lang="vi-VN" sz="3600" b="1" dirty="0">
                <a:solidFill>
                  <a:srgbClr val="C00000"/>
                </a:solidFill>
              </a:rPr>
              <a:t>Kinh tế phụ thuộc nhau</a:t>
            </a:r>
            <a:endParaRPr lang="vi-VN" sz="3600" dirty="0">
              <a:solidFill>
                <a:srgbClr val="C00000"/>
              </a:solidFill>
            </a:endParaRPr>
          </a:p>
          <a:p>
            <a:pPr fontAlgn="base"/>
            <a:r>
              <a:rPr lang="vi-VN" sz="3600" dirty="0">
                <a:solidFill>
                  <a:srgbClr val="00B050"/>
                </a:solidFill>
              </a:rPr>
              <a:t>Trước khi phó tổng </a:t>
            </a:r>
            <a:r>
              <a:rPr lang="vi-VN" sz="3600" dirty="0" smtClean="0">
                <a:solidFill>
                  <a:srgbClr val="00B050"/>
                </a:solidFill>
              </a:rPr>
              <a:t>thống </a:t>
            </a:r>
            <a:r>
              <a:rPr lang="vi-VN" sz="3600" b="1" dirty="0">
                <a:solidFill>
                  <a:srgbClr val="00B050"/>
                </a:solidFill>
              </a:rPr>
              <a:t>Kamala Harris</a:t>
            </a:r>
            <a:r>
              <a:rPr lang="vi-VN" sz="3600" dirty="0" smtClean="0">
                <a:solidFill>
                  <a:srgbClr val="00B050"/>
                </a:solidFill>
              </a:rPr>
              <a:t> </a:t>
            </a:r>
            <a:r>
              <a:rPr lang="vi-VN" sz="3600" dirty="0">
                <a:solidFill>
                  <a:srgbClr val="00B050"/>
                </a:solidFill>
              </a:rPr>
              <a:t>công du Singapore và Việt Nam, một số người tin rằng chuyến thăm này sẽ chỉ </a:t>
            </a:r>
            <a:r>
              <a:rPr lang="vi-VN" sz="3600" dirty="0" smtClean="0">
                <a:solidFill>
                  <a:srgbClr val="00B050"/>
                </a:solidFill>
              </a:rPr>
              <a:t>bàn về </a:t>
            </a:r>
            <a:r>
              <a:rPr lang="vi-VN" sz="3600" dirty="0">
                <a:solidFill>
                  <a:srgbClr val="00B050"/>
                </a:solidFill>
              </a:rPr>
              <a:t>vấn đề Trung Quốc. Tuy nhiên, Phó tổng thống Harris đã nói rất rõ trong tất cả các cuộc tiếp xúc ở Hà Nội rằng mối quan hệ của Mỹ với Việt Nam có tầm quan trọng tự thân của nó.</a:t>
            </a:r>
          </a:p>
          <a:p>
            <a:pPr fontAlgn="base"/>
            <a:r>
              <a:rPr lang="vi-VN" sz="3600" dirty="0">
                <a:solidFill>
                  <a:srgbClr val="00B050"/>
                </a:solidFill>
              </a:rPr>
              <a:t>Nền kinh tế của hai nước hiện đang phụ thuộc nhau hơn bao giờ hết: Thương mại Mỹ - Việt đã tăng từ mức gần như không có gì </a:t>
            </a:r>
            <a:r>
              <a:rPr lang="vi-VN" sz="3600" dirty="0" smtClean="0">
                <a:solidFill>
                  <a:srgbClr val="00B050"/>
                </a:solidFill>
              </a:rPr>
              <a:t>năm 1996 lên </a:t>
            </a:r>
            <a:r>
              <a:rPr lang="vi-VN" sz="3600" dirty="0">
                <a:solidFill>
                  <a:srgbClr val="00B050"/>
                </a:solidFill>
              </a:rPr>
              <a:t>90 tỉ USD vào năm </a:t>
            </a:r>
            <a:r>
              <a:rPr lang="vi-VN" sz="3600" dirty="0" smtClean="0">
                <a:solidFill>
                  <a:srgbClr val="00B050"/>
                </a:solidFill>
              </a:rPr>
              <a:t>2020.</a:t>
            </a:r>
            <a:r>
              <a:rPr lang="vi-VN" sz="3600" dirty="0">
                <a:solidFill>
                  <a:srgbClr val="00B050"/>
                </a:solidFill>
              </a:rPr>
              <a:t> </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34145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672052" cy="6629400"/>
          </a:xfrm>
        </p:spPr>
        <p:txBody>
          <a:bodyPr>
            <a:noAutofit/>
          </a:bodyPr>
          <a:lstStyle/>
          <a:p>
            <a:r>
              <a:rPr lang="vi-VN" sz="4000" dirty="0">
                <a:solidFill>
                  <a:srgbClr val="0070C0"/>
                </a:solidFill>
              </a:rPr>
              <a:t>Ngày nay, Mỹ là đối tác thương mại lớn thứ hai của Việt Nam và là điểm đến số 1 cho hàng hóa xuất khẩu của Việt Nam. Đối với Mỹ, quốc gia đang tìm kiếm các chuỗi cung ứng có sức chống chịu cao với các cú sốc, Việt Nam đóng vai trò quan trọng vì là một trung tâm lớn của ngành sản xuất chất bán dẫn, chẳng hạn như của Intel, công ty có nhà máy lớn nhất đặt </a:t>
            </a:r>
            <a:r>
              <a:rPr lang="vi-VN" sz="4000" dirty="0" smtClean="0">
                <a:solidFill>
                  <a:srgbClr val="0070C0"/>
                </a:solidFill>
              </a:rPr>
              <a:t>tại </a:t>
            </a:r>
            <a:r>
              <a:rPr lang="vi-VN" sz="4000" dirty="0">
                <a:solidFill>
                  <a:srgbClr val="0070C0"/>
                </a:solidFill>
              </a:rPr>
              <a:t>TP.HCM.</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814380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686800" cy="6553200"/>
          </a:xfrm>
        </p:spPr>
        <p:txBody>
          <a:bodyPr>
            <a:noAutofit/>
          </a:bodyPr>
          <a:lstStyle/>
          <a:p>
            <a:r>
              <a:rPr lang="vi-VN" sz="4000" dirty="0">
                <a:solidFill>
                  <a:srgbClr val="002060"/>
                </a:solidFill>
              </a:rPr>
              <a:t>Cả Việt Nam và Mỹ đều đang tập trung vào việc ứng phó với COVID-19 và thúc đẩy phục hồi kinh tế sau đại dịch. Trong chuyến thăm Việt Nam, Phó tổng thống Harris đã thông báo tặng thêm 1 triệu liều vắc xin Pfizer cho Việt Nam, nâng tổng số liều đã hỗ trợ lên 6 triệu và cam kết cung cấp 77 tủ đông âm sâu để hỗ trợ nỗ lực phân phối vắc xin tại tất cả 63 tỉnh thành.</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94154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5122" name="Picture 2" descr="Những hình ảnh đáng nhớ của Phó tổng thống Mỹ Kamala Harris ở Việt Nam - Ả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3350"/>
            <a:ext cx="8836025" cy="5734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18537"/>
            <a:ext cx="9144000" cy="1015663"/>
          </a:xfrm>
          <a:prstGeom prst="rect">
            <a:avLst/>
          </a:prstGeom>
          <a:noFill/>
        </p:spPr>
        <p:txBody>
          <a:bodyPr wrap="square" rtlCol="0">
            <a:spAutoFit/>
          </a:bodyPr>
          <a:lstStyle/>
          <a:p>
            <a:pPr algn="ctr"/>
            <a:r>
              <a:rPr lang="vi-VN" sz="2000" b="1" dirty="0" smtClean="0">
                <a:solidFill>
                  <a:srgbClr val="C00000"/>
                </a:solidFill>
              </a:rPr>
              <a:t>TRONG CUỘC HỘI ĐÀM VỚI THỦ TƯỚNG PHẠM MINH CHÍNH</a:t>
            </a:r>
          </a:p>
          <a:p>
            <a:pPr algn="ctr"/>
            <a:r>
              <a:rPr lang="vi-VN" sz="2000" b="1" dirty="0" smtClean="0">
                <a:solidFill>
                  <a:srgbClr val="C00000"/>
                </a:solidFill>
              </a:rPr>
              <a:t> NGÀY 25-8, PHÓ TỔNG THỐNG HARRIS ĐÃ CÔNG BỐ VIỆN TRỢ THÊM </a:t>
            </a:r>
          </a:p>
          <a:p>
            <a:pPr algn="ctr"/>
            <a:r>
              <a:rPr lang="vi-VN" sz="2000" b="1" dirty="0" smtClean="0">
                <a:solidFill>
                  <a:srgbClr val="C00000"/>
                </a:solidFill>
              </a:rPr>
              <a:t>1 TRIỆU LIỀU VẮC XIN PFIZER CHO VIỆT NAM</a:t>
            </a:r>
            <a:r>
              <a:rPr lang="vi-VN" dirty="0"/>
              <a:t> </a:t>
            </a:r>
          </a:p>
        </p:txBody>
      </p:sp>
    </p:spTree>
    <p:extLst>
      <p:ext uri="{BB962C8B-B14F-4D97-AF65-F5344CB8AC3E}">
        <p14:creationId xmlns:p14="http://schemas.microsoft.com/office/powerpoint/2010/main" val="339834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629400"/>
          </a:xfrm>
        </p:spPr>
        <p:txBody>
          <a:bodyPr>
            <a:normAutofit fontScale="92500"/>
          </a:bodyPr>
          <a:lstStyle/>
          <a:p>
            <a:pPr fontAlgn="base"/>
            <a:r>
              <a:rPr lang="vi-VN" sz="3600" dirty="0">
                <a:solidFill>
                  <a:srgbClr val="7030A0"/>
                </a:solidFill>
              </a:rPr>
              <a:t>Sự hỗ trợ này được xây dựng dựa trên một lịch sử hợp tác lâu dài về y tế, bắt đầu từ khi xảy ra dịch SARS và HIV/AIDS và dần dần được củng cố trong đại dịch COVID-19 khi Bộ Y tế Việt Nam và Trung tâm Kiểm soát, phòng ngừa dịch bệnh Mỹ (CDC) chia sẻ dữ </a:t>
            </a:r>
            <a:r>
              <a:rPr lang="vi-VN" sz="3600" dirty="0" smtClean="0">
                <a:solidFill>
                  <a:srgbClr val="7030A0"/>
                </a:solidFill>
              </a:rPr>
              <a:t>liệu về </a:t>
            </a:r>
            <a:r>
              <a:rPr lang="vi-VN" sz="3600" dirty="0">
                <a:solidFill>
                  <a:srgbClr val="7030A0"/>
                </a:solidFill>
              </a:rPr>
              <a:t>dịch tễ </a:t>
            </a:r>
            <a:r>
              <a:rPr lang="vi-VN" sz="3600" dirty="0" smtClean="0">
                <a:solidFill>
                  <a:srgbClr val="7030A0"/>
                </a:solidFill>
              </a:rPr>
              <a:t>học.</a:t>
            </a:r>
            <a:r>
              <a:rPr lang="vi-VN" sz="3600" dirty="0">
                <a:solidFill>
                  <a:srgbClr val="7030A0"/>
                </a:solidFill>
              </a:rPr>
              <a:t> </a:t>
            </a:r>
          </a:p>
          <a:p>
            <a:pPr fontAlgn="base"/>
            <a:r>
              <a:rPr lang="vi-VN" sz="3600" dirty="0">
                <a:solidFill>
                  <a:srgbClr val="7030A0"/>
                </a:solidFill>
              </a:rPr>
              <a:t>Trong nhiều thập kỷ, các cơ quan y tế công cộng của hai </a:t>
            </a:r>
            <a:r>
              <a:rPr lang="vi-VN" sz="3600" dirty="0" smtClean="0">
                <a:solidFill>
                  <a:srgbClr val="7030A0"/>
                </a:solidFill>
              </a:rPr>
              <a:t>nước </a:t>
            </a:r>
            <a:r>
              <a:rPr lang="vi-VN" sz="3600" dirty="0">
                <a:solidFill>
                  <a:srgbClr val="7030A0"/>
                </a:solidFill>
              </a:rPr>
              <a:t>đã trở thành đối tác tin cậy, đây cũng là điều mà phó tổng thống nhấn mạnh khi khai trương văn phòng CDC khu vực Đông Nam Á tại Hà Nội.</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927635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686800" cy="6629400"/>
          </a:xfrm>
        </p:spPr>
        <p:txBody>
          <a:bodyPr>
            <a:normAutofit lnSpcReduction="10000"/>
          </a:bodyPr>
          <a:lstStyle/>
          <a:p>
            <a:pPr fontAlgn="base"/>
            <a:r>
              <a:rPr lang="vi-VN" sz="3600" dirty="0">
                <a:solidFill>
                  <a:schemeClr val="accent6">
                    <a:lumMod val="75000"/>
                  </a:schemeClr>
                </a:solidFill>
              </a:rPr>
              <a:t>Phó tổng thống cũng tập trung vào khía cạnh quan trọng khác trong nỗ lực chính sách đối ngoại toàn cầu của Tổng thống Joe Biden</a:t>
            </a:r>
            <a:r>
              <a:rPr lang="vi-VN" sz="3600" dirty="0" smtClean="0">
                <a:solidFill>
                  <a:schemeClr val="accent6">
                    <a:lumMod val="75000"/>
                  </a:schemeClr>
                </a:solidFill>
              </a:rPr>
              <a:t>: Đó là </a:t>
            </a:r>
            <a:r>
              <a:rPr lang="vi-VN" sz="3600" dirty="0">
                <a:solidFill>
                  <a:schemeClr val="accent6">
                    <a:lumMod val="75000"/>
                  </a:schemeClr>
                </a:solidFill>
              </a:rPr>
              <a:t>biến đổi khí hậu. Bà Harris đã khởi động một dự án trị giá 36 triệu </a:t>
            </a:r>
            <a:r>
              <a:rPr lang="vi-VN" sz="3600" dirty="0" smtClean="0">
                <a:solidFill>
                  <a:schemeClr val="accent6">
                    <a:lumMod val="75000"/>
                  </a:schemeClr>
                </a:solidFill>
              </a:rPr>
              <a:t>USD (864tỷ) </a:t>
            </a:r>
            <a:r>
              <a:rPr lang="vi-VN" sz="3600" dirty="0">
                <a:solidFill>
                  <a:schemeClr val="accent6">
                    <a:lumMod val="75000"/>
                  </a:schemeClr>
                </a:solidFill>
              </a:rPr>
              <a:t>nhằm đẩy nhanh quá trình chuyển đổi của Việt Nam sang một hệ thống năng lượng sạch, an toàn và theo cơ chế thị trường. </a:t>
            </a:r>
          </a:p>
          <a:p>
            <a:pPr fontAlgn="base"/>
            <a:r>
              <a:rPr lang="vi-VN" sz="3600" dirty="0">
                <a:solidFill>
                  <a:schemeClr val="accent6">
                    <a:lumMod val="75000"/>
                  </a:schemeClr>
                </a:solidFill>
              </a:rPr>
              <a:t>Một bộ chỉ số xanh (Green Index) mới sẽ giúp các công ty nước ngoài đầu tư vào các tỉnh </a:t>
            </a:r>
            <a:r>
              <a:rPr lang="vi-VN" sz="3600" dirty="0" smtClean="0">
                <a:solidFill>
                  <a:schemeClr val="accent6">
                    <a:lumMod val="75000"/>
                  </a:schemeClr>
                </a:solidFill>
              </a:rPr>
              <a:t>của Việt Nam đang </a:t>
            </a:r>
            <a:r>
              <a:rPr lang="vi-VN" sz="3600" dirty="0">
                <a:solidFill>
                  <a:schemeClr val="accent6">
                    <a:lumMod val="75000"/>
                  </a:schemeClr>
                </a:solidFill>
              </a:rPr>
              <a:t>tích cực phát triển xanh. </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282281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686800" cy="6629400"/>
          </a:xfrm>
        </p:spPr>
        <p:txBody>
          <a:bodyPr>
            <a:normAutofit lnSpcReduction="10000"/>
          </a:bodyPr>
          <a:lstStyle/>
          <a:p>
            <a:pPr fontAlgn="base"/>
            <a:r>
              <a:rPr lang="vi-VN" sz="4000" dirty="0">
                <a:solidFill>
                  <a:schemeClr val="accent5">
                    <a:lumMod val="50000"/>
                  </a:schemeClr>
                </a:solidFill>
              </a:rPr>
              <a:t>Chính phủ và các doanh nghiệp Việt Nam ngày càng coi trọng phát triển bền vững, điều cũng đang nhận được sự quan tâm sâu sắc của các ngành công nghiệp Mỹ. </a:t>
            </a:r>
          </a:p>
          <a:p>
            <a:pPr fontAlgn="base"/>
            <a:r>
              <a:rPr lang="vi-VN" sz="4000" dirty="0">
                <a:solidFill>
                  <a:schemeClr val="accent5">
                    <a:lumMod val="50000"/>
                  </a:schemeClr>
                </a:solidFill>
              </a:rPr>
              <a:t>Với hơn 65 công ty thành viên tham gia, Hội đồng Kinh doanh Mỹ - ASEAN hiện đang đi tiên phong trong sáng kiến phát triển bền vững lớn nhất ở Đông Nam Á do khu vực tư nhân khởi xướng.</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417384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934200"/>
          </a:xfrm>
        </p:spPr>
        <p:txBody>
          <a:bodyPr>
            <a:normAutofit/>
          </a:bodyPr>
          <a:lstStyle/>
          <a:p>
            <a:pPr fontAlgn="base"/>
            <a:r>
              <a:rPr lang="vi-VN" sz="3600" b="1" dirty="0">
                <a:solidFill>
                  <a:srgbClr val="C00000"/>
                </a:solidFill>
              </a:rPr>
              <a:t>Tiếp nối xây dựng niềm tin</a:t>
            </a:r>
            <a:endParaRPr lang="vi-VN" sz="3600" dirty="0">
              <a:solidFill>
                <a:srgbClr val="C00000"/>
              </a:solidFill>
            </a:endParaRPr>
          </a:p>
          <a:p>
            <a:pPr fontAlgn="base"/>
            <a:r>
              <a:rPr lang="vi-VN" sz="3600" dirty="0">
                <a:solidFill>
                  <a:schemeClr val="accent4">
                    <a:lumMod val="75000"/>
                  </a:schemeClr>
                </a:solidFill>
              </a:rPr>
              <a:t>Phó tổng thống Harris cũng thúc đẩy nỗ lực bảo tồn môi trường sinh sống ven bờ của các loài ở Đồng bằng sông Cửu Long, nơi cuộc sống của 20 triệu cư dân phụ thuộc vào nguồn nước và các loài thủy sản ở hệ thống sông hùng vĩ này. </a:t>
            </a:r>
          </a:p>
          <a:p>
            <a:pPr fontAlgn="base"/>
            <a:r>
              <a:rPr lang="vi-VN" sz="3600" dirty="0">
                <a:solidFill>
                  <a:schemeClr val="accent4">
                    <a:lumMod val="75000"/>
                  </a:schemeClr>
                </a:solidFill>
              </a:rPr>
              <a:t>Hàng triệu người khác trong khu vực phụ thuộc vào nguồn cung lúa gạo, nông sản và thủy sản do những người nông dân ở đồng bằng sông Cửu Long làm ra.</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702185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4098" name="Picture 2" descr="Những hình ảnh đáng nhớ của Phó tổng thống Mỹ Kamala Harris ở Việt Nam - Ảnh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86" y="104774"/>
            <a:ext cx="7540914" cy="4814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286" y="4995208"/>
            <a:ext cx="8988714" cy="1938992"/>
          </a:xfrm>
          <a:prstGeom prst="rect">
            <a:avLst/>
          </a:prstGeom>
          <a:noFill/>
        </p:spPr>
        <p:txBody>
          <a:bodyPr wrap="square" rtlCol="0">
            <a:spAutoFit/>
          </a:bodyPr>
          <a:lstStyle/>
          <a:p>
            <a:r>
              <a:rPr lang="vi-VN" sz="2000" dirty="0">
                <a:solidFill>
                  <a:srgbClr val="C00000"/>
                </a:solidFill>
              </a:rPr>
              <a:t>Tại buổi hội đàm giữa Thủ tướng Phạm Minh Chính và Phó tổng thống Kamala Harris, Thủ tướng chúc mừng bà Harris được bầu làm phó tổng thống nữ đầu tiên của Mỹ, cho rằng bà là một hình mẫu cho nhiều phụ nữ trên thế giới, trong đó có phụ nữ Việt Nam. Ông đánh giá cao chuyến thăm của bà Harris, nhất là khi chuyến đi diễn ra trong bối cảnh đại dịch COVID-19 đang rất nóng ở Việt Nam cũng như nhiều nước khác </a:t>
            </a:r>
          </a:p>
        </p:txBody>
      </p:sp>
    </p:spTree>
    <p:extLst>
      <p:ext uri="{BB962C8B-B14F-4D97-AF65-F5344CB8AC3E}">
        <p14:creationId xmlns:p14="http://schemas.microsoft.com/office/powerpoint/2010/main" val="224174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6553200"/>
          </a:xfrm>
        </p:spPr>
        <p:txBody>
          <a:bodyPr>
            <a:normAutofit/>
          </a:bodyPr>
          <a:lstStyle/>
          <a:p>
            <a:pPr fontAlgn="base"/>
            <a:r>
              <a:rPr lang="vi-VN" sz="3200" dirty="0">
                <a:solidFill>
                  <a:schemeClr val="accent3">
                    <a:lumMod val="50000"/>
                  </a:schemeClr>
                </a:solidFill>
              </a:rPr>
              <a:t>Bà Harris cũng chứng kiến lễ ký hợp đồng thuê đất xây dựng trụ sở đại sứ quán mới </a:t>
            </a:r>
            <a:r>
              <a:rPr lang="vi-VN" sz="3200" dirty="0" smtClean="0">
                <a:solidFill>
                  <a:schemeClr val="accent3">
                    <a:lumMod val="50000"/>
                  </a:schemeClr>
                </a:solidFill>
              </a:rPr>
              <a:t>của Mỹ rộng 39.000m2, với giá trị 1,2 </a:t>
            </a:r>
            <a:r>
              <a:rPr lang="vi-VN" sz="3200" dirty="0">
                <a:solidFill>
                  <a:schemeClr val="accent3">
                    <a:lumMod val="50000"/>
                  </a:schemeClr>
                </a:solidFill>
              </a:rPr>
              <a:t>tỷ USD </a:t>
            </a:r>
            <a:r>
              <a:rPr lang="vi-VN" sz="3200" dirty="0" smtClean="0">
                <a:solidFill>
                  <a:schemeClr val="accent3">
                    <a:lumMod val="50000"/>
                  </a:schemeClr>
                </a:solidFill>
              </a:rPr>
              <a:t>(27.600 tỷ đồng) tại Cầu Giấy, Hà </a:t>
            </a:r>
            <a:r>
              <a:rPr lang="vi-VN" sz="3200" dirty="0">
                <a:solidFill>
                  <a:schemeClr val="accent3">
                    <a:lumMod val="50000"/>
                  </a:schemeClr>
                </a:solidFill>
              </a:rPr>
              <a:t>Nội có thời hạn 99 năm, một vấn đề mà Mỹ đã quan tâm từ lâu.</a:t>
            </a:r>
          </a:p>
          <a:p>
            <a:pPr fontAlgn="base"/>
            <a:r>
              <a:rPr lang="vi-VN" sz="3200" dirty="0">
                <a:solidFill>
                  <a:schemeClr val="accent2">
                    <a:lumMod val="75000"/>
                  </a:schemeClr>
                </a:solidFill>
              </a:rPr>
              <a:t>Mối quan hệ an ninh tiếp tục tiến triển với tốc độ chậm nhưng ổn định. Phó tổng thống Harris khẳng định sự ủng hộ của Mỹ đối với Việt Nam và các nước láng giềng ASEAN về tự do hàng hải ở Biển Đông khi tuyên bố: </a:t>
            </a:r>
            <a:r>
              <a:rPr lang="vi-VN" sz="3200" dirty="0">
                <a:solidFill>
                  <a:srgbClr val="C00000"/>
                </a:solidFill>
              </a:rPr>
              <a:t>"Mỹ sát cánh với các đồng minh và đối tác của mình khi đối mặt với các mối đe dọa". </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880807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9220200" cy="6629400"/>
          </a:xfrm>
        </p:spPr>
        <p:txBody>
          <a:bodyPr>
            <a:noAutofit/>
          </a:bodyPr>
          <a:lstStyle/>
          <a:p>
            <a:r>
              <a:rPr lang="vi-VN" sz="3600" dirty="0">
                <a:solidFill>
                  <a:srgbClr val="00B050"/>
                </a:solidFill>
              </a:rPr>
              <a:t>Chuyến thăm cho thấy phía Hoa Kỳ coi trọng quan hệ Đối tác toàn diện với Việt Nam; cũng như tiếp tục thúc đẩy tăng cường quan hệ hai nước theo tinh thần Đối tác toàn diện 2013 và Tuyên bố tầm nhìn chung về quan hệ Việt Nam- Hoa Kỳ 2015, đồng thời triển khai kết quả điện đàm giữa Tổng Bí thư Nguyễn Phú Trọng và Tổng thống Hoa Kỳ Joe Biden (3/2023), tiếp tục thể hiện chính sách đối ngoại độc lập, tự chủ, đa phương hóa, đa dạng hóa quan hệ đối ngoại của Việt Nam. </a:t>
            </a:r>
          </a:p>
        </p:txBody>
      </p:sp>
    </p:spTree>
    <p:extLst>
      <p:ext uri="{BB962C8B-B14F-4D97-AF65-F5344CB8AC3E}">
        <p14:creationId xmlns:p14="http://schemas.microsoft.com/office/powerpoint/2010/main" val="2872046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8194" name="Picture 2" descr="Những hình ảnh đáng nhớ của Phó tổng thống Mỹ Kamala Harris ở Việt Nam - Ảnh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133350"/>
            <a:ext cx="8759825" cy="588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35469"/>
            <a:ext cx="8988425" cy="646331"/>
          </a:xfrm>
          <a:prstGeom prst="rect">
            <a:avLst/>
          </a:prstGeom>
          <a:noFill/>
        </p:spPr>
        <p:txBody>
          <a:bodyPr wrap="square" rtlCol="0">
            <a:spAutoFit/>
          </a:bodyPr>
          <a:lstStyle/>
          <a:p>
            <a:pPr algn="ctr"/>
            <a:r>
              <a:rPr lang="vi-VN" b="1" dirty="0" smtClean="0">
                <a:solidFill>
                  <a:srgbClr val="002060"/>
                </a:solidFill>
              </a:rPr>
              <a:t>PHÓ TỔNG THỐNG MỸ KAMALA HARRIS CHỨNG KIẾN LỄ KÝ THỎA THUẬN </a:t>
            </a:r>
          </a:p>
          <a:p>
            <a:pPr algn="ctr"/>
            <a:r>
              <a:rPr lang="vi-VN" b="1" dirty="0" smtClean="0">
                <a:solidFill>
                  <a:srgbClr val="002060"/>
                </a:solidFill>
              </a:rPr>
              <a:t>VỀ ĐỊA ĐIỂM ĐẠI SỨ QUÁN MỚI GIỮA MỸ VÀ VIỆT NAM, DIỄN RA Ở HÀ NỘI</a:t>
            </a:r>
            <a:endParaRPr lang="vi-VN" b="1" dirty="0">
              <a:solidFill>
                <a:srgbClr val="002060"/>
              </a:solidFill>
            </a:endParaRPr>
          </a:p>
        </p:txBody>
      </p:sp>
    </p:spTree>
    <p:extLst>
      <p:ext uri="{BB962C8B-B14F-4D97-AF65-F5344CB8AC3E}">
        <p14:creationId xmlns:p14="http://schemas.microsoft.com/office/powerpoint/2010/main" val="1125978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4525963"/>
          </a:xfrm>
        </p:spPr>
        <p:txBody>
          <a:bodyPr>
            <a:normAutofit/>
          </a:bodyPr>
          <a:lstStyle/>
          <a:p>
            <a:endParaRPr lang="en-US" sz="3600" dirty="0" smtClean="0">
              <a:solidFill>
                <a:srgbClr val="0070C0"/>
              </a:solidFill>
            </a:endParaRPr>
          </a:p>
          <a:p>
            <a:r>
              <a:rPr lang="vi-VN" sz="3600" dirty="0" smtClean="0">
                <a:solidFill>
                  <a:srgbClr val="0070C0"/>
                </a:solidFill>
              </a:rPr>
              <a:t>Bà </a:t>
            </a:r>
            <a:r>
              <a:rPr lang="vi-VN" sz="3600" dirty="0">
                <a:solidFill>
                  <a:srgbClr val="0070C0"/>
                </a:solidFill>
              </a:rPr>
              <a:t>cũng nhắc đến khả năng Mỹ chuyển giao chiếc tàu tuần duyên hạng nặng thứ ba đến Việt Nam nếu Quốc hội Mỹ phê chuẩn và cam kết phối hợp hơn nữa trong lĩnh vực an ninh mạng.</a:t>
            </a:r>
          </a:p>
        </p:txBody>
      </p:sp>
      <p:sp>
        <p:nvSpPr>
          <p:cNvPr id="2" name="Title 1"/>
          <p:cNvSpPr>
            <a:spLocks noGrp="1"/>
          </p:cNvSpPr>
          <p:nvPr>
            <p:ph type="title"/>
          </p:nvPr>
        </p:nvSpPr>
        <p:spPr/>
        <p:txBody>
          <a:bodyPr/>
          <a:lstStyle/>
          <a:p>
            <a:endParaRPr lang="vi-VN"/>
          </a:p>
        </p:txBody>
      </p:sp>
      <p:pic>
        <p:nvPicPr>
          <p:cNvPr id="2050" name="Picture 2" descr="Mỹ sắp giao tàu tuần duyên cho Việt Nam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3352799"/>
            <a:ext cx="55816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743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9448800" cy="6553200"/>
          </a:xfrm>
        </p:spPr>
        <p:txBody>
          <a:bodyPr>
            <a:noAutofit/>
          </a:bodyPr>
          <a:lstStyle/>
          <a:p>
            <a:r>
              <a:rPr lang="vi-VN" sz="3600" dirty="0">
                <a:solidFill>
                  <a:srgbClr val="002060"/>
                </a:solidFill>
              </a:rPr>
              <a:t>Theo </a:t>
            </a:r>
            <a:r>
              <a:rPr lang="vi-VN" sz="3600" dirty="0" smtClean="0">
                <a:solidFill>
                  <a:srgbClr val="002060"/>
                </a:solidFill>
              </a:rPr>
              <a:t>Giáo sư Zach </a:t>
            </a:r>
            <a:r>
              <a:rPr lang="vi-VN" sz="3600" dirty="0">
                <a:solidFill>
                  <a:srgbClr val="002060"/>
                </a:solidFill>
              </a:rPr>
              <a:t>Abuza (ĐH Chiến tranh quốc gia Mỹ), các tàu tuần duyên lớp Hamilton được thiết kế phục vụ cho việc triển khai dài ngày trên biển. Về lý thuyết, hai con tàu </a:t>
            </a:r>
            <a:r>
              <a:rPr lang="vi-VN" sz="3600" dirty="0" smtClean="0">
                <a:solidFill>
                  <a:srgbClr val="002060"/>
                </a:solidFill>
              </a:rPr>
              <a:t>Hamilton được Mỹ chuyển giao cho </a:t>
            </a:r>
            <a:r>
              <a:rPr lang="vi-VN" sz="3600" dirty="0">
                <a:solidFill>
                  <a:srgbClr val="002060"/>
                </a:solidFill>
              </a:rPr>
              <a:t>Việt Nam sở hữu sẽ giúp Việt Nam duy trì sự hiện diện lâu dài tại các vùng biển</a:t>
            </a:r>
            <a:r>
              <a:rPr lang="vi-VN" sz="3600" dirty="0" smtClean="0">
                <a:solidFill>
                  <a:srgbClr val="002060"/>
                </a:solidFill>
              </a:rPr>
              <a:t>.</a:t>
            </a:r>
          </a:p>
          <a:p>
            <a:r>
              <a:rPr lang="vi-VN" sz="3600" b="1" dirty="0" smtClean="0">
                <a:solidFill>
                  <a:srgbClr val="C00000"/>
                </a:solidFill>
              </a:rPr>
              <a:t>Tàu John </a:t>
            </a:r>
            <a:r>
              <a:rPr lang="vi-VN" sz="3600" b="1" dirty="0">
                <a:solidFill>
                  <a:srgbClr val="C00000"/>
                </a:solidFill>
              </a:rPr>
              <a:t>Midgett </a:t>
            </a:r>
            <a:r>
              <a:rPr lang="vi-VN" sz="3600" dirty="0">
                <a:solidFill>
                  <a:srgbClr val="002060"/>
                </a:solidFill>
              </a:rPr>
              <a:t>dài 115m, rộng 13m, là tàu tuần duyên lớp Hamilton có độ choán nước 3.050 </a:t>
            </a:r>
            <a:r>
              <a:rPr lang="vi-VN" sz="3600" dirty="0" smtClean="0">
                <a:solidFill>
                  <a:srgbClr val="002060"/>
                </a:solidFill>
              </a:rPr>
              <a:t>tấn. </a:t>
            </a:r>
            <a:r>
              <a:rPr lang="vi-VN" sz="3600" dirty="0">
                <a:solidFill>
                  <a:srgbClr val="002060"/>
                </a:solidFill>
              </a:rPr>
              <a:t>Được biết, con tàu này có khả năng hoạt động 45 ngày liên tục trên biển trong tầm hoạt động 20.000km.</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351603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6629400"/>
          </a:xfrm>
        </p:spPr>
        <p:txBody>
          <a:bodyPr>
            <a:normAutofit lnSpcReduction="10000"/>
          </a:bodyPr>
          <a:lstStyle/>
          <a:p>
            <a:pPr fontAlgn="base"/>
            <a:r>
              <a:rPr lang="vi-VN" sz="3200" dirty="0">
                <a:solidFill>
                  <a:schemeClr val="tx2">
                    <a:lumMod val="50000"/>
                  </a:schemeClr>
                </a:solidFill>
              </a:rPr>
              <a:t>Việt Nam có khát vọng cao đối với nền kinh tế kỹ thuật số và Mỹ có thể tạo ra sự thúc đẩy lớn cho các doanh nghiệp ở cả hai bờ Thái Bình Dương bằng cách đàm phán một hiệp định thương mại kỹ thuật số với Việt Nam cũng như các quốc gia Ấn Độ Dương - Thái Bình Dương khác, để từ đó tạo ra các quy tắc chung cho khu vực năng động nhất trong nền kinh tế toàn cầu.</a:t>
            </a:r>
          </a:p>
          <a:p>
            <a:pPr fontAlgn="base"/>
            <a:r>
              <a:rPr lang="vi-VN" sz="3200" dirty="0">
                <a:solidFill>
                  <a:schemeClr val="tx2">
                    <a:lumMod val="50000"/>
                  </a:schemeClr>
                </a:solidFill>
              </a:rPr>
              <a:t>Trên tất cả, chuyến thăm của Phó tổng thống Harris là sự tiếp nối một tiến trình dài lâu thể hiện sự tôn trọng lẫn nhau và cùng xây dựng niềm tin, hòa giải giữa hai quốc gia cựu thù mà ngày nay đã là bạn tốt của nhau.</a:t>
            </a:r>
          </a:p>
          <a:p>
            <a:endParaRPr lang="vi-VN" dirty="0"/>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374083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7170" name="Picture 2" descr="Những hình ảnh đáng nhớ của Phó tổng thống Mỹ Kamala Harris ở Việt Nam - Ảnh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3349"/>
            <a:ext cx="8759825" cy="5505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5638800"/>
            <a:ext cx="9144000" cy="1200329"/>
          </a:xfrm>
          <a:prstGeom prst="rect">
            <a:avLst/>
          </a:prstGeom>
          <a:noFill/>
        </p:spPr>
        <p:txBody>
          <a:bodyPr wrap="square" rtlCol="0">
            <a:spAutoFit/>
          </a:bodyPr>
          <a:lstStyle/>
          <a:p>
            <a:r>
              <a:rPr lang="vi-VN" sz="2400" dirty="0">
                <a:solidFill>
                  <a:srgbClr val="00B050"/>
                </a:solidFill>
              </a:rPr>
              <a:t>Phó tổng thống Mỹ Kamala Harris đã tới đặt hoa tại bức phù điêu tưởng niệm cố thượng nghị sĩ John McCain ở hồ Trúc Bạch, nhân dịp 3 năm ngày mất của ông, trong cơn mưa lớn ở Hà Nội </a:t>
            </a:r>
          </a:p>
        </p:txBody>
      </p:sp>
    </p:spTree>
    <p:extLst>
      <p:ext uri="{BB962C8B-B14F-4D97-AF65-F5344CB8AC3E}">
        <p14:creationId xmlns:p14="http://schemas.microsoft.com/office/powerpoint/2010/main" val="687549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4" name="Picture 2" descr="https://cand.com.vn/Files/Image/vietphung/2018/08/26/aaef4478-6378-4356-b76f-ced0c1fcfa4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3349"/>
            <a:ext cx="8759825" cy="5657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019800"/>
            <a:ext cx="9143999" cy="830997"/>
          </a:xfrm>
          <a:prstGeom prst="rect">
            <a:avLst/>
          </a:prstGeom>
          <a:noFill/>
        </p:spPr>
        <p:txBody>
          <a:bodyPr wrap="square" rtlCol="0">
            <a:spAutoFit/>
          </a:bodyPr>
          <a:lstStyle/>
          <a:p>
            <a:pPr algn="ctr"/>
            <a:r>
              <a:rPr lang="vi-VN" sz="2400" b="1" dirty="0" smtClean="0">
                <a:solidFill>
                  <a:srgbClr val="C00000"/>
                </a:solidFill>
              </a:rPr>
              <a:t>ÔNG JOHN MCCAIN VÀ ÔNG JOHN KERRY </a:t>
            </a:r>
          </a:p>
          <a:p>
            <a:pPr algn="ctr"/>
            <a:r>
              <a:rPr lang="vi-VN" sz="2400" b="1" dirty="0" smtClean="0">
                <a:solidFill>
                  <a:srgbClr val="C00000"/>
                </a:solidFill>
              </a:rPr>
              <a:t>TRONG MỘT CHUYẾN ĐI TỚI VIỆT NAM</a:t>
            </a:r>
            <a:endParaRPr lang="vi-VN" sz="2400" b="1" dirty="0">
              <a:solidFill>
                <a:srgbClr val="C00000"/>
              </a:solidFill>
            </a:endParaRPr>
          </a:p>
        </p:txBody>
      </p:sp>
    </p:spTree>
    <p:extLst>
      <p:ext uri="{BB962C8B-B14F-4D97-AF65-F5344CB8AC3E}">
        <p14:creationId xmlns:p14="http://schemas.microsoft.com/office/powerpoint/2010/main" val="410060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1026" name="Picture 2" descr="Việt Nam có tầm quan trọng với Mỹ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71449"/>
            <a:ext cx="8836025" cy="5772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096000"/>
            <a:ext cx="9372600" cy="707886"/>
          </a:xfrm>
          <a:prstGeom prst="rect">
            <a:avLst/>
          </a:prstGeom>
          <a:noFill/>
        </p:spPr>
        <p:txBody>
          <a:bodyPr wrap="square" rtlCol="0">
            <a:spAutoFit/>
          </a:bodyPr>
          <a:lstStyle/>
          <a:p>
            <a:pPr algn="ctr"/>
            <a:r>
              <a:rPr lang="vi-VN" sz="2000" b="1" dirty="0" smtClean="0">
                <a:solidFill>
                  <a:srgbClr val="002060"/>
                </a:solidFill>
              </a:rPr>
              <a:t>PHÓ TỔNG THỐNG KAMALA HARRIS CƯỜI TƯƠI TRONG CUỘC HỌP  BÁO CUỐI CHUYẾN THĂM VIỆT NAM TỔ CHỨC TẠI HÀ NỘI NGÀY 26/8/21</a:t>
            </a:r>
            <a:endParaRPr lang="vi-VN" sz="2000" b="1" dirty="0">
              <a:solidFill>
                <a:srgbClr val="002060"/>
              </a:solidFill>
            </a:endParaRPr>
          </a:p>
        </p:txBody>
      </p:sp>
    </p:spTree>
    <p:extLst>
      <p:ext uri="{BB962C8B-B14F-4D97-AF65-F5344CB8AC3E}">
        <p14:creationId xmlns:p14="http://schemas.microsoft.com/office/powerpoint/2010/main" val="197021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9218" name="Picture 2" descr="Những hình ảnh đáng nhớ của Phó tổng thống Mỹ Kamala Harris ở Việt Nam - Ảnh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2400"/>
            <a:ext cx="7921625"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105400"/>
            <a:ext cx="8839200" cy="1754326"/>
          </a:xfrm>
          <a:prstGeom prst="rect">
            <a:avLst/>
          </a:prstGeom>
          <a:noFill/>
        </p:spPr>
        <p:txBody>
          <a:bodyPr wrap="square" rtlCol="0">
            <a:spAutoFit/>
          </a:bodyPr>
          <a:lstStyle/>
          <a:p>
            <a:r>
              <a:rPr lang="vi-VN" dirty="0">
                <a:solidFill>
                  <a:srgbClr val="C00000"/>
                </a:solidFill>
              </a:rPr>
              <a:t>Chiều 26-8, Phó tổng thống Mỹ Kamala Harris chủ trì cuộc họp báo tại khách sạn Marriott, Hà Nội. Bà phát biểu nhấn mạnh mối quan hệ Việt - Mỹ là quan hệ lâu bền, và mối quan hệ này có ý nghĩa đối với người dân, với an ninh và thịnh vượng của người Mỹ. “Tôi hy vọng chuyến thăm lần này sẽ mở ra chương mới cho quan hệ Việt - Mỹ”, bà Harris bày tỏ. "Chúng tôi hy vọng người dân Việt Nam biết rằng chúng tôi sát cánh cùng các bạn, khi các bạn đang chiến đấu với đợt bùng phát dịch này" </a:t>
            </a:r>
          </a:p>
        </p:txBody>
      </p:sp>
    </p:spTree>
    <p:extLst>
      <p:ext uri="{BB962C8B-B14F-4D97-AF65-F5344CB8AC3E}">
        <p14:creationId xmlns:p14="http://schemas.microsoft.com/office/powerpoint/2010/main" val="3574547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86800" cy="6553200"/>
          </a:xfrm>
        </p:spPr>
        <p:txBody>
          <a:bodyPr>
            <a:noAutofit/>
          </a:bodyPr>
          <a:lstStyle/>
          <a:p>
            <a:r>
              <a:rPr lang="vi-VN" sz="3600" dirty="0">
                <a:solidFill>
                  <a:srgbClr val="002060"/>
                </a:solidFill>
              </a:rPr>
              <a:t>Tiếp Ngoại trưởng Hoa Kỳ Antony Blinken tại trụ sở Chính phủ, Thủ tướng Chính phủ Phạm Minh Chính hoan nghênh và cho rằng chuyến thăm này cùng với những tiếp xúc, trao đổi giữa hai nước thời gian qua, đặc biệt là cuộc điện đàm cấp cao rất thành công giữa Tổng Bí thư Nguyễn Phú Trọng và Tổng thống Hoa Kỳ Joe Biden (29/3/2023) là minh chứng sống động cho sự phát triển của quan hệ hai nước.</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412593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1026" name="Picture 2" descr="https://media.vov.vn/sites/default/files/styles/large_watermark/public/2023-04/329924210_610771501101708_550114818395403850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883602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943600"/>
            <a:ext cx="9525000" cy="923330"/>
          </a:xfrm>
          <a:prstGeom prst="rect">
            <a:avLst/>
          </a:prstGeom>
          <a:noFill/>
        </p:spPr>
        <p:txBody>
          <a:bodyPr wrap="square" rtlCol="0">
            <a:spAutoFit/>
          </a:bodyPr>
          <a:lstStyle/>
          <a:p>
            <a:r>
              <a:rPr lang="vi-VN" b="1" dirty="0">
                <a:solidFill>
                  <a:srgbClr val="C00000"/>
                </a:solidFill>
              </a:rPr>
              <a:t>Thủ tướng nhấn mạnh, Việt Nam coi Hoa Kỳ là một trong những đối tác quan trọng hàng đầu và mong muốn thúc đẩy quan hệ Đối tác toàn diện với Hoa Kỳ trên cơ sở tôn trọng độc lập, chủ quyền, toàn vẹn lãnh thổ và thể chế chính trị của nhau. </a:t>
            </a:r>
          </a:p>
        </p:txBody>
      </p:sp>
    </p:spTree>
    <p:extLst>
      <p:ext uri="{BB962C8B-B14F-4D97-AF65-F5344CB8AC3E}">
        <p14:creationId xmlns:p14="http://schemas.microsoft.com/office/powerpoint/2010/main" val="2885270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sp>
        <p:nvSpPr>
          <p:cNvPr id="4" name="AutoShape 2" descr="https://cdn.tuoitre.vn/471584752817336320/2023/3/29/tong-bi-thu-dien-dam-my-168010064572772196558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880268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172200"/>
            <a:ext cx="8958264" cy="707886"/>
          </a:xfrm>
          <a:prstGeom prst="rect">
            <a:avLst/>
          </a:prstGeom>
          <a:noFill/>
        </p:spPr>
        <p:txBody>
          <a:bodyPr wrap="square" rtlCol="0">
            <a:spAutoFit/>
          </a:bodyPr>
          <a:lstStyle/>
          <a:p>
            <a:pPr algn="ctr"/>
            <a:r>
              <a:rPr lang="vi-VN" sz="2000" b="1" dirty="0" smtClean="0">
                <a:solidFill>
                  <a:srgbClr val="C00000"/>
                </a:solidFill>
              </a:rPr>
              <a:t>TOÀN CẢNH BUỔI ĐIỆN ĐÀM CẤP CAO GIỮA TỔNG BÍ THƯ </a:t>
            </a:r>
          </a:p>
          <a:p>
            <a:pPr algn="ctr"/>
            <a:r>
              <a:rPr lang="vi-VN" sz="2000" b="1" dirty="0" smtClean="0">
                <a:solidFill>
                  <a:srgbClr val="C00000"/>
                </a:solidFill>
              </a:rPr>
              <a:t>NGUYỄN PHÚ TRỌNG VỚI TỔNG THỐNG MỸ JOE BIDEN TỐI 29-3-2023 </a:t>
            </a:r>
            <a:endParaRPr lang="vi-VN" sz="2000" b="1" dirty="0">
              <a:solidFill>
                <a:srgbClr val="C00000"/>
              </a:solidFill>
            </a:endParaRPr>
          </a:p>
        </p:txBody>
      </p:sp>
    </p:spTree>
    <p:extLst>
      <p:ext uri="{BB962C8B-B14F-4D97-AF65-F5344CB8AC3E}">
        <p14:creationId xmlns:p14="http://schemas.microsoft.com/office/powerpoint/2010/main" val="13333416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9220200" cy="6553200"/>
          </a:xfrm>
        </p:spPr>
        <p:txBody>
          <a:bodyPr>
            <a:noAutofit/>
          </a:bodyPr>
          <a:lstStyle/>
          <a:p>
            <a:r>
              <a:rPr lang="vi-VN" sz="4000" dirty="0">
                <a:solidFill>
                  <a:srgbClr val="7030A0"/>
                </a:solidFill>
              </a:rPr>
              <a:t>Thủ tướng nhấn mạnh hai bên cần tiếp tục nỗ lực thúc đẩy trao đổi thương mại hài hòa, bền vững; đề nghị Hoa Kỳ hạn chế các biện pháp áp thuế chống bán phá giá, chống trợ cấp và các biện pháp không cần thiết khác đối với các sản phẩm xuất khẩu của Việt Nam, đặc biệt là hàng nông sản, </a:t>
            </a:r>
            <a:r>
              <a:rPr lang="vi-VN" sz="4000" dirty="0" smtClean="0">
                <a:solidFill>
                  <a:srgbClr val="7030A0"/>
                </a:solidFill>
              </a:rPr>
              <a:t>điều, đồ gỗ </a:t>
            </a:r>
          </a:p>
          <a:p>
            <a:pPr marL="0" indent="0">
              <a:buNone/>
            </a:pPr>
            <a:r>
              <a:rPr lang="vi-VN" sz="4000" dirty="0">
                <a:solidFill>
                  <a:srgbClr val="7030A0"/>
                </a:solidFill>
              </a:rPr>
              <a:t> </a:t>
            </a:r>
            <a:r>
              <a:rPr lang="vi-VN" sz="4000" dirty="0" smtClean="0">
                <a:solidFill>
                  <a:srgbClr val="7030A0"/>
                </a:solidFill>
              </a:rPr>
              <a:t>  tác </a:t>
            </a:r>
            <a:r>
              <a:rPr lang="vi-VN" sz="4000" dirty="0">
                <a:solidFill>
                  <a:srgbClr val="7030A0"/>
                </a:solidFill>
              </a:rPr>
              <a:t>động trực tiếp đến việc làm và sinh </a:t>
            </a:r>
            <a:r>
              <a:rPr lang="vi-VN" sz="4000" dirty="0" smtClean="0">
                <a:solidFill>
                  <a:srgbClr val="7030A0"/>
                </a:solidFill>
              </a:rPr>
              <a:t>kế của người dân.                                                                                         </a:t>
            </a:r>
            <a:endParaRPr lang="vi-VN" sz="4000" dirty="0">
              <a:solidFill>
                <a:srgbClr val="7030A0"/>
              </a:solidFill>
            </a:endParaRP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055173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2050" name="Picture 2" descr="https://media.vov.vn/sites/default/files/styles/large_watermark/public/2023-04/338081439_640391607924910_887676228652070037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8836025"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1" y="6381690"/>
            <a:ext cx="9143999" cy="400110"/>
          </a:xfrm>
          <a:prstGeom prst="rect">
            <a:avLst/>
          </a:prstGeom>
          <a:noFill/>
        </p:spPr>
        <p:txBody>
          <a:bodyPr wrap="square" rtlCol="0">
            <a:spAutoFit/>
          </a:bodyPr>
          <a:lstStyle/>
          <a:p>
            <a:r>
              <a:rPr lang="vi-VN" sz="2000" b="1" dirty="0" smtClean="0">
                <a:solidFill>
                  <a:srgbClr val="C00000"/>
                </a:solidFill>
              </a:rPr>
              <a:t>THỦ TƯỚNG PHẠM MINH CHÍNH TIẾP BTNG HOA KỲ </a:t>
            </a:r>
            <a:r>
              <a:rPr lang="vi-VN" sz="2000" b="1" dirty="0">
                <a:solidFill>
                  <a:srgbClr val="C00000"/>
                </a:solidFill>
              </a:rPr>
              <a:t>ANTONY BLINKEN </a:t>
            </a:r>
            <a:endParaRPr lang="vi-VN" sz="2000" dirty="0"/>
          </a:p>
        </p:txBody>
      </p:sp>
    </p:spTree>
    <p:extLst>
      <p:ext uri="{BB962C8B-B14F-4D97-AF65-F5344CB8AC3E}">
        <p14:creationId xmlns:p14="http://schemas.microsoft.com/office/powerpoint/2010/main" val="34661619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144000" cy="6629400"/>
          </a:xfrm>
        </p:spPr>
        <p:txBody>
          <a:bodyPr>
            <a:noAutofit/>
          </a:bodyPr>
          <a:lstStyle/>
          <a:p>
            <a:r>
              <a:rPr lang="vi-VN" sz="3600" dirty="0">
                <a:solidFill>
                  <a:schemeClr val="accent3">
                    <a:lumMod val="50000"/>
                  </a:schemeClr>
                </a:solidFill>
              </a:rPr>
              <a:t>Ngoại trưởng Antony Blinken cũng khẳng định Hoa Kỳ coi trọng quan hệ với Việt Nam, trên nguyên tắc tôn trọng độc lập, chủ quyền, toàn vẹn lãnh thổ, thể chế chính trị của nhau, ủng hộ Việt Nam “mạnh, độc lập, tự cường và thịnh vượng”; Đồng thời cam kết mạnh mẽ sẽ tiếp tục thúc đẩy quan hệ Việt Nam - Hoa Kỳ ngày càng sâu rộng, ổn định và vững chắc trong thời gian tới, trong đó đặc biệt chú trọng đến các trụ cột và lĩnh vực như Thủ tướng Phạm Minh Chính đã đề cập.</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496089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3074" name="Picture 2" descr="https://media.vov.vn/sites/default/files/styles/large/public/2023-04/tb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52400"/>
            <a:ext cx="8759825"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12468"/>
            <a:ext cx="9143999" cy="369332"/>
          </a:xfrm>
          <a:prstGeom prst="rect">
            <a:avLst/>
          </a:prstGeom>
          <a:noFill/>
        </p:spPr>
        <p:txBody>
          <a:bodyPr wrap="square" rtlCol="0">
            <a:spAutoFit/>
          </a:bodyPr>
          <a:lstStyle/>
          <a:p>
            <a:pPr algn="ctr"/>
            <a:r>
              <a:rPr lang="vi-VN" b="1" dirty="0" smtClean="0">
                <a:solidFill>
                  <a:srgbClr val="C00000"/>
                </a:solidFill>
              </a:rPr>
              <a:t>NGOẠI TRƯỞNG HOA KỲ CHÀO XÃ GIAO TỔNG BÍ THƯ NGUYỄN PHÚ TRỌNG </a:t>
            </a:r>
            <a:endParaRPr lang="vi-VN" b="1" dirty="0"/>
          </a:p>
        </p:txBody>
      </p:sp>
    </p:spTree>
    <p:extLst>
      <p:ext uri="{BB962C8B-B14F-4D97-AF65-F5344CB8AC3E}">
        <p14:creationId xmlns:p14="http://schemas.microsoft.com/office/powerpoint/2010/main" val="3235875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dirty="0"/>
          </a:p>
        </p:txBody>
      </p:sp>
      <p:sp>
        <p:nvSpPr>
          <p:cNvPr id="4" name="Rectangle 3"/>
          <p:cNvSpPr/>
          <p:nvPr/>
        </p:nvSpPr>
        <p:spPr>
          <a:xfrm>
            <a:off x="76200" y="443091"/>
            <a:ext cx="8991600" cy="6186309"/>
          </a:xfrm>
          <a:prstGeom prst="rect">
            <a:avLst/>
          </a:prstGeom>
        </p:spPr>
        <p:txBody>
          <a:bodyPr wrap="square">
            <a:spAutoFit/>
          </a:bodyPr>
          <a:lstStyle/>
          <a:p>
            <a:r>
              <a:rPr lang="vi-VN" sz="3600" dirty="0">
                <a:solidFill>
                  <a:srgbClr val="C00000"/>
                </a:solidFill>
              </a:rPr>
              <a:t>Tiếp Ngoại trưởng Hoa Kỳ tới chào xã giao, Tổng Bí thư Nguyễn </a:t>
            </a:r>
            <a:r>
              <a:rPr lang="vi-VN" sz="3600" dirty="0" smtClean="0">
                <a:solidFill>
                  <a:srgbClr val="C00000"/>
                </a:solidFill>
              </a:rPr>
              <a:t>Phú Trọng </a:t>
            </a:r>
            <a:r>
              <a:rPr lang="vi-VN" sz="3600" dirty="0">
                <a:solidFill>
                  <a:srgbClr val="C00000"/>
                </a:solidFill>
              </a:rPr>
              <a:t> hoan nghênh kết quả các cuộc làm việc của Ngoại trưởng Hoa Kỳ tại Việt Nam, đánh giá cao sự phát triển mạnh mẽ, toàn diện của quan hệ hai nước, khẳng định những cơ sở quan trọng cho sự phát triển của quan hệ song phương là tôn trọng độc lập, chủ quyền, toàn vẹn lãnh thổ và thể chế chính trị của nhau, vì hòa bình, ổn định, phát triển ở khu vực và thế giới. </a:t>
            </a:r>
          </a:p>
        </p:txBody>
      </p:sp>
    </p:spTree>
    <p:extLst>
      <p:ext uri="{BB962C8B-B14F-4D97-AF65-F5344CB8AC3E}">
        <p14:creationId xmlns:p14="http://schemas.microsoft.com/office/powerpoint/2010/main" val="2046103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686800" cy="6553200"/>
          </a:xfrm>
        </p:spPr>
        <p:txBody>
          <a:bodyPr>
            <a:noAutofit/>
          </a:bodyPr>
          <a:lstStyle/>
          <a:p>
            <a:r>
              <a:rPr lang="vi-VN" sz="4800" dirty="0">
                <a:solidFill>
                  <a:srgbClr val="00B050"/>
                </a:solidFill>
              </a:rPr>
              <a:t>Tổng Bí thư cho rằng những kết quả tích cực trong quan hệ hai nước thời gian qua là cơ sở để tiếp tục nâng quan hệ hai nước lên tầm cao mới, vì lợi ích của nhân dân hai nước, vì hòa bình, ổn định, phát triển ở khu vực và trên thế giới.</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891021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dirty="0"/>
          </a:p>
        </p:txBody>
      </p:sp>
      <p:sp>
        <p:nvSpPr>
          <p:cNvPr id="2" name="Title 1"/>
          <p:cNvSpPr>
            <a:spLocks noGrp="1"/>
          </p:cNvSpPr>
          <p:nvPr>
            <p:ph type="title"/>
          </p:nvPr>
        </p:nvSpPr>
        <p:spPr/>
        <p:txBody>
          <a:bodyPr/>
          <a:lstStyle/>
          <a:p>
            <a:endParaRPr lang="vi-VN"/>
          </a:p>
        </p:txBody>
      </p:sp>
      <p:pic>
        <p:nvPicPr>
          <p:cNvPr id="4098" name="Picture 2" descr="https://media.vov.vn/sites/default/files/styles/large/public/2023-04/viet+m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8836025" cy="5761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575" y="6027003"/>
            <a:ext cx="8836025" cy="830997"/>
          </a:xfrm>
          <a:prstGeom prst="rect">
            <a:avLst/>
          </a:prstGeom>
          <a:noFill/>
        </p:spPr>
        <p:txBody>
          <a:bodyPr wrap="square" rtlCol="0">
            <a:spAutoFit/>
          </a:bodyPr>
          <a:lstStyle/>
          <a:p>
            <a:pPr algn="ctr"/>
            <a:r>
              <a:rPr lang="vi-VN" sz="2400" b="1" dirty="0" smtClean="0">
                <a:solidFill>
                  <a:srgbClr val="C00000"/>
                </a:solidFill>
              </a:rPr>
              <a:t>BỘ TRƯỞNG NGOẠI GIAO BÙI THANH SƠN </a:t>
            </a:r>
          </a:p>
          <a:p>
            <a:pPr algn="ctr"/>
            <a:r>
              <a:rPr lang="vi-VN" sz="2400" b="1" dirty="0" smtClean="0">
                <a:solidFill>
                  <a:srgbClr val="C00000"/>
                </a:solidFill>
              </a:rPr>
              <a:t>TIẾP BTNG HOA KỲ ANTONY BLINKEN </a:t>
            </a:r>
            <a:endParaRPr lang="vi-VN" sz="2400" b="1" dirty="0">
              <a:solidFill>
                <a:srgbClr val="C00000"/>
              </a:solidFill>
            </a:endParaRPr>
          </a:p>
        </p:txBody>
      </p:sp>
    </p:spTree>
    <p:extLst>
      <p:ext uri="{BB962C8B-B14F-4D97-AF65-F5344CB8AC3E}">
        <p14:creationId xmlns:p14="http://schemas.microsoft.com/office/powerpoint/2010/main" val="1927483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686800" cy="6629400"/>
          </a:xfrm>
        </p:spPr>
        <p:txBody>
          <a:bodyPr>
            <a:normAutofit/>
          </a:bodyPr>
          <a:lstStyle/>
          <a:p>
            <a:r>
              <a:rPr lang="vi-VN" sz="4400" dirty="0" smtClean="0">
                <a:solidFill>
                  <a:srgbClr val="0070C0"/>
                </a:solidFill>
              </a:rPr>
              <a:t>Bộ trưởng Ngoại giao Antony Blinken hội </a:t>
            </a:r>
            <a:r>
              <a:rPr lang="vi-VN" sz="4400" dirty="0">
                <a:solidFill>
                  <a:srgbClr val="0070C0"/>
                </a:solidFill>
              </a:rPr>
              <a:t>đàm với Bộ trưởng Ngoại giao Bùi Thanh Sơn, hai người đồng cấp cùng nhất trí về việc hai nước cần tiếp tục hợp tác và thúc đẩy quan hệ song phương trên các nguyên tắc đã được Lãnh đạo cấp cao hai bên nhất trí.</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4854699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5122" name="Picture 2" descr="https://media.vov.vn/sites/default/files/styles/large/public/2023-04/viet_m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2237"/>
            <a:ext cx="8836025" cy="5821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6019800"/>
            <a:ext cx="8686800" cy="830997"/>
          </a:xfrm>
          <a:prstGeom prst="rect">
            <a:avLst/>
          </a:prstGeom>
          <a:noFill/>
        </p:spPr>
        <p:txBody>
          <a:bodyPr wrap="square" rtlCol="0">
            <a:spAutoFit/>
          </a:bodyPr>
          <a:lstStyle/>
          <a:p>
            <a:pPr algn="ctr"/>
            <a:r>
              <a:rPr lang="vi-VN" sz="2400" b="1" dirty="0" smtClean="0">
                <a:solidFill>
                  <a:srgbClr val="0070C0"/>
                </a:solidFill>
              </a:rPr>
              <a:t>BỘ TRƯỞNG NGOẠI GIAO BÙI THANH SƠN HỘI ĐÀM VỚI BỘ TRƯỞNG NGOẠI GIAO ANTONY BLINKEN</a:t>
            </a:r>
            <a:endParaRPr lang="vi-VN" sz="2400" b="1" dirty="0"/>
          </a:p>
        </p:txBody>
      </p:sp>
    </p:spTree>
    <p:extLst>
      <p:ext uri="{BB962C8B-B14F-4D97-AF65-F5344CB8AC3E}">
        <p14:creationId xmlns:p14="http://schemas.microsoft.com/office/powerpoint/2010/main" val="1839226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15400" cy="6553200"/>
          </a:xfrm>
        </p:spPr>
        <p:txBody>
          <a:bodyPr>
            <a:noAutofit/>
          </a:bodyPr>
          <a:lstStyle/>
          <a:p>
            <a:r>
              <a:rPr lang="vi-VN" sz="4000" dirty="0">
                <a:solidFill>
                  <a:srgbClr val="00B050"/>
                </a:solidFill>
              </a:rPr>
              <a:t>Ngoại trưởng Blinken khẳng định chính quyền Hoa Kỳ sẽ tiếp tục dành nguồn lực và ngân sách hỗ trợ Việt Nam khắc phục hậu quả chiến tranh, tiếp tục ủng hộ hợp tác giữa hai nước trong các lĩnh vực quan trọng như thương mại - đầu tư, khoa học - công nghệ, chuyển đổi số, chuyển đổi xanh, đào tạo nguồn nhân lực chất lượng cao phục vụ các mục tiêu phát triển của Việt Nam.</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250346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019800"/>
            <a:ext cx="9448800" cy="830997"/>
          </a:xfrm>
          <a:prstGeom prst="rect">
            <a:avLst/>
          </a:prstGeom>
          <a:noFill/>
        </p:spPr>
        <p:txBody>
          <a:bodyPr wrap="square" rtlCol="0">
            <a:spAutoFit/>
          </a:bodyPr>
          <a:lstStyle/>
          <a:p>
            <a:pPr algn="ctr"/>
            <a:r>
              <a:rPr lang="vi-VN" sz="2400" b="1" dirty="0" smtClean="0">
                <a:solidFill>
                  <a:srgbClr val="0070C0"/>
                </a:solidFill>
              </a:rPr>
              <a:t>TỔNG BÍ THƯ NGUYỄN PHÚ TRỌNG BẮT TAY PHÓ TỔNG THỐNG MỸ JOE BIDEN TRONG CHUYẾN THĂM MỸ NĂM 2015 </a:t>
            </a:r>
            <a:endParaRPr lang="vi-VN" sz="2400" b="1" dirty="0">
              <a:solidFill>
                <a:srgbClr val="0070C0"/>
              </a:solidFill>
            </a:endParaRPr>
          </a:p>
        </p:txBody>
      </p:sp>
    </p:spTree>
    <p:extLst>
      <p:ext uri="{BB962C8B-B14F-4D97-AF65-F5344CB8AC3E}">
        <p14:creationId xmlns:p14="http://schemas.microsoft.com/office/powerpoint/2010/main" val="4259378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6146" name="Picture 2" descr="https://media.vov.vn/sites/default/files/styles/large_watermark/public/2023-04/b25280d9e34b3f1566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52400"/>
            <a:ext cx="883602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575" y="6096000"/>
            <a:ext cx="8836025" cy="707886"/>
          </a:xfrm>
          <a:prstGeom prst="rect">
            <a:avLst/>
          </a:prstGeom>
          <a:noFill/>
        </p:spPr>
        <p:txBody>
          <a:bodyPr wrap="square" rtlCol="0">
            <a:spAutoFit/>
          </a:bodyPr>
          <a:lstStyle/>
          <a:p>
            <a:pPr algn="ctr"/>
            <a:r>
              <a:rPr lang="vi-VN" sz="2000" b="1" dirty="0" smtClean="0">
                <a:solidFill>
                  <a:srgbClr val="002060"/>
                </a:solidFill>
              </a:rPr>
              <a:t>TRONG KHUÔN KHỔ CHUYẾN THĂM VIỆT NAM, NGOẠI TRƯỞNG MỸ BLINKEN ĐÃ DỰ LỄ KHỞI CÔNG ĐẠI SỨ QUÁN MỸ TẠI HÀ NỘI.</a:t>
            </a:r>
            <a:r>
              <a:rPr lang="vi-VN" b="1" dirty="0" smtClean="0"/>
              <a:t> </a:t>
            </a:r>
            <a:endParaRPr lang="vi-VN" b="1" dirty="0"/>
          </a:p>
        </p:txBody>
      </p:sp>
    </p:spTree>
    <p:extLst>
      <p:ext uri="{BB962C8B-B14F-4D97-AF65-F5344CB8AC3E}">
        <p14:creationId xmlns:p14="http://schemas.microsoft.com/office/powerpoint/2010/main" val="644126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7170" name="Picture 2" descr="https://media.vov.vn/sites/default/files/styles/large_watermark/public/2023-04/79b2c6e591774d291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943600"/>
            <a:ext cx="9296399" cy="923330"/>
          </a:xfrm>
          <a:prstGeom prst="rect">
            <a:avLst/>
          </a:prstGeom>
          <a:noFill/>
        </p:spPr>
        <p:txBody>
          <a:bodyPr wrap="square" rtlCol="0">
            <a:spAutoFit/>
          </a:bodyPr>
          <a:lstStyle/>
          <a:p>
            <a:pPr algn="ctr"/>
            <a:r>
              <a:rPr lang="vi-VN" b="1" dirty="0" smtClean="0">
                <a:solidFill>
                  <a:srgbClr val="7030A0"/>
                </a:solidFill>
              </a:rPr>
              <a:t>NGOẠI TRƯỞNG BLINKEN CHO BIẾT, SỰ KIỆN NÀY ĐÃ ĐƯỢC CHUẨN BỊ TRONG NHIỀU NĂM VÀ ĐÓ LÀ KẾT QUẢ ĐỈNH CAO CÓ ĐƯỢC NHỜ SỰ GẮN KẾT TẬN TÂM VÀ SÁNG TẠO GIỮA RẤT NHIỀU NHÀ NGOẠI GIAO MỸ VÀ VIỆT NAM.</a:t>
            </a:r>
            <a:endParaRPr lang="vi-VN" b="1" dirty="0">
              <a:solidFill>
                <a:srgbClr val="7030A0"/>
              </a:solidFill>
            </a:endParaRPr>
          </a:p>
        </p:txBody>
      </p:sp>
    </p:spTree>
    <p:extLst>
      <p:ext uri="{BB962C8B-B14F-4D97-AF65-F5344CB8AC3E}">
        <p14:creationId xmlns:p14="http://schemas.microsoft.com/office/powerpoint/2010/main" val="4183483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6553200"/>
          </a:xfrm>
        </p:spPr>
        <p:txBody>
          <a:bodyPr>
            <a:normAutofit/>
          </a:bodyPr>
          <a:lstStyle/>
          <a:p>
            <a:r>
              <a:rPr lang="vi-VN" sz="3600" dirty="0">
                <a:solidFill>
                  <a:srgbClr val="0070C0"/>
                </a:solidFill>
              </a:rPr>
              <a:t>Ông Blinken cũng nhấn mạnh lễ khởi công xây dựng Đại sứ quán mới thể hiện một bước tiến to lớn nữa trong việc tăng cường mối quan hệ đối tác quan trọng giữa hai quốc gia và nhân dân hai nước. </a:t>
            </a:r>
            <a:endParaRPr lang="vi-VN" sz="3600" dirty="0" smtClean="0">
              <a:solidFill>
                <a:srgbClr val="0070C0"/>
              </a:solidFill>
            </a:endParaRPr>
          </a:p>
          <a:p>
            <a:r>
              <a:rPr lang="vi-VN" sz="3600" dirty="0">
                <a:solidFill>
                  <a:srgbClr val="0070C0"/>
                </a:solidFill>
              </a:rPr>
              <a:t>Công trình khu phức hợp Đại sứ quán Mỹ tại Hà Nội có tổng vốn đầu tư khoảng 1,2 tỷ </a:t>
            </a:r>
            <a:r>
              <a:rPr lang="vi-VN" sz="3600" dirty="0" smtClean="0">
                <a:solidFill>
                  <a:srgbClr val="0070C0"/>
                </a:solidFill>
              </a:rPr>
              <a:t>USD (27.600 tỷ đồng), </a:t>
            </a:r>
            <a:r>
              <a:rPr lang="vi-VN" sz="3600" dirty="0">
                <a:solidFill>
                  <a:srgbClr val="0070C0"/>
                </a:solidFill>
              </a:rPr>
              <a:t>là một trong những trụ sở Đại sứ quán lớn nhất của Mỹ trên thế giới. </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039146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86800" cy="6629400"/>
          </a:xfrm>
        </p:spPr>
        <p:txBody>
          <a:bodyPr>
            <a:normAutofit/>
          </a:bodyPr>
          <a:lstStyle/>
          <a:p>
            <a:r>
              <a:rPr lang="vi-VN" sz="2800" dirty="0">
                <a:solidFill>
                  <a:srgbClr val="7030A0"/>
                </a:solidFill>
              </a:rPr>
              <a:t>Ngoại trưởng Antony Blinken kết thúc chuyến thăm Việt Nam lần đầu tiên trên cương vị Ngoại trưởng Hoa Kỳ với hàng loạt hoạt động, các cuộc tiếp xúc cấp cao quan trọng, nhân dịp hai nước kỷ niệm 10 năm Quan hệ Đối tác toàn diện</a:t>
            </a:r>
            <a:r>
              <a:rPr lang="vi-VN" sz="2800" dirty="0" smtClean="0">
                <a:solidFill>
                  <a:srgbClr val="7030A0"/>
                </a:solidFill>
              </a:rPr>
              <a:t>.</a:t>
            </a:r>
          </a:p>
          <a:p>
            <a:r>
              <a:rPr lang="vi-VN" sz="2800" dirty="0">
                <a:solidFill>
                  <a:srgbClr val="7030A0"/>
                </a:solidFill>
              </a:rPr>
              <a:t>Trong buổi tiếp Ngoại trưởng Hoa Kỳ Antony Blinken ngày 15/4, Tổng Bí thư Nguyễn Phú Trọng hoan nghênh kết quả các cuộc làm việc của Ngoại trưởng Hoa Kỳ tại Việt Nam, đánh giá cao sự phát triển mạnh mẽ, toàn diện của quan hệ hai nước, khẳng định những cơ sở quan trọng cho sự phát triển của quan hệ song phương là tôn trọng độc lập, chủ quyền, toàn vẹn lãnh thổ và thể chế chính trị của nhau, vì hòa bình, ổn định, phát triển ở khu vực và thế </a:t>
            </a:r>
            <a:r>
              <a:rPr lang="vi-VN" sz="2800" smtClean="0">
                <a:solidFill>
                  <a:srgbClr val="7030A0"/>
                </a:solidFill>
              </a:rPr>
              <a:t>giới./...</a:t>
            </a:r>
            <a:r>
              <a:rPr lang="vi-VN" sz="2800" dirty="0">
                <a:solidFill>
                  <a:srgbClr val="7030A0"/>
                </a:solidFill>
              </a:rPr>
              <a:t> </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5940724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 y="1158652"/>
            <a:ext cx="4114800" cy="47087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15000"/>
              </a:lnSpc>
              <a:spcAft>
                <a:spcPts val="0"/>
              </a:spcAft>
            </a:pPr>
            <a:r>
              <a:rPr lang="en-US" sz="4000" b="1" dirty="0" smtClean="0">
                <a:solidFill>
                  <a:srgbClr val="FFFF00"/>
                </a:solidFill>
                <a:latin typeface="Times New Roman" pitchFamily="18" charset="0"/>
                <a:ea typeface="Tahoma" panose="020B0604030504040204" pitchFamily="34" charset="0"/>
                <a:cs typeface="Times New Roman" pitchFamily="18" charset="0"/>
              </a:rPr>
              <a:t>TÌNH HÌNH UKRAINE SAU SỰ KIỆN ĐẬP NOVA KAKHOVKA BỊ VỠ</a:t>
            </a:r>
          </a:p>
        </p:txBody>
      </p:sp>
      <p:sp>
        <p:nvSpPr>
          <p:cNvPr id="6" name="Rectangle 5"/>
          <p:cNvSpPr/>
          <p:nvPr/>
        </p:nvSpPr>
        <p:spPr>
          <a:xfrm>
            <a:off x="-1" y="-7257"/>
            <a:ext cx="9143999" cy="11191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535386" y="5856982"/>
            <a:ext cx="2431243" cy="584775"/>
          </a:xfrm>
          <a:prstGeom prst="rect">
            <a:avLst/>
          </a:prstGeom>
          <a:noFill/>
        </p:spPr>
        <p:txBody>
          <a:bodyPr wrap="none" rtlCol="0">
            <a:spAutoFit/>
          </a:bodyPr>
          <a:lstStyle/>
          <a:p>
            <a:pPr algn="ctr"/>
            <a:r>
              <a:rPr lang="en-US" sz="3200" b="1" dirty="0" err="1" smtClean="0">
                <a:solidFill>
                  <a:srgbClr val="C00000"/>
                </a:solidFill>
              </a:rPr>
              <a:t>Báo</a:t>
            </a:r>
            <a:r>
              <a:rPr lang="en-US" sz="3200" b="1" dirty="0" smtClean="0">
                <a:solidFill>
                  <a:srgbClr val="C00000"/>
                </a:solidFill>
              </a:rPr>
              <a:t> </a:t>
            </a:r>
            <a:r>
              <a:rPr lang="en-US" sz="3200" b="1" dirty="0" err="1" smtClean="0">
                <a:solidFill>
                  <a:srgbClr val="C00000"/>
                </a:solidFill>
              </a:rPr>
              <a:t>cáo</a:t>
            </a:r>
            <a:r>
              <a:rPr lang="en-US" sz="3200" b="1" dirty="0" smtClean="0">
                <a:solidFill>
                  <a:srgbClr val="C00000"/>
                </a:solidFill>
              </a:rPr>
              <a:t> </a:t>
            </a:r>
            <a:r>
              <a:rPr lang="en-US" sz="3200" b="1" dirty="0" err="1" smtClean="0">
                <a:solidFill>
                  <a:srgbClr val="C00000"/>
                </a:solidFill>
              </a:rPr>
              <a:t>viên</a:t>
            </a:r>
            <a:r>
              <a:rPr lang="en-US" sz="3200" b="1" dirty="0" smtClean="0">
                <a:solidFill>
                  <a:srgbClr val="C00000"/>
                </a:solidFill>
              </a:rPr>
              <a:t> </a:t>
            </a:r>
            <a:endParaRPr lang="en-US" sz="3200" b="1" dirty="0">
              <a:solidFill>
                <a:srgbClr val="C00000"/>
              </a:solidFill>
            </a:endParaRPr>
          </a:p>
        </p:txBody>
      </p:sp>
      <p:pic>
        <p:nvPicPr>
          <p:cNvPr id="1026" name="Picture 2" descr="http://dantri4.vcmedia.vn/2PM9NXEQMsZhNqiuV52C/Image/2012/11/IMG_4545_298973432-0ff8a.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343400" y="1723145"/>
            <a:ext cx="472440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ết quả hình ảnh cho cờ tổ quốc đang 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332"/>
            <a:ext cx="1905000" cy="10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odang_thuvientinho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0243" y="33332"/>
            <a:ext cx="1979043" cy="10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Nước ồ ạt tràn qua phần thân đập Nova Kakhovka bị vỡ ngày 6-6 - Ảnh: REU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58652"/>
            <a:ext cx="4800600" cy="470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01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2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25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750" fill="hold"/>
                                        <p:tgtEl>
                                          <p:spTgt spid="5"/>
                                        </p:tgtEl>
                                        <p:attrNameLst>
                                          <p:attrName>ppt_w</p:attrName>
                                        </p:attrNameLst>
                                      </p:cBhvr>
                                      <p:tavLst>
                                        <p:tav tm="0">
                                          <p:val>
                                            <p:fltVal val="0"/>
                                          </p:val>
                                        </p:tav>
                                        <p:tav tm="100000">
                                          <p:val>
                                            <p:strVal val="#ppt_w"/>
                                          </p:val>
                                        </p:tav>
                                      </p:tavLst>
                                    </p:anim>
                                    <p:anim calcmode="lin" valueType="num">
                                      <p:cBhvr>
                                        <p:cTn id="12" dur="1750" fill="hold"/>
                                        <p:tgtEl>
                                          <p:spTgt spid="5"/>
                                        </p:tgtEl>
                                        <p:attrNameLst>
                                          <p:attrName>ppt_h</p:attrName>
                                        </p:attrNameLst>
                                      </p:cBhvr>
                                      <p:tavLst>
                                        <p:tav tm="0">
                                          <p:val>
                                            <p:fltVal val="0"/>
                                          </p:val>
                                        </p:tav>
                                        <p:tav tm="100000">
                                          <p:val>
                                            <p:strVal val="#ppt_h"/>
                                          </p:val>
                                        </p:tav>
                                      </p:tavLst>
                                    </p:anim>
                                    <p:animEffect transition="in" filter="fade">
                                      <p:cBhvr>
                                        <p:cTn id="13" dur="1750"/>
                                        <p:tgtEl>
                                          <p:spTgt spid="5"/>
                                        </p:tgtEl>
                                      </p:cBhvr>
                                    </p:animEffect>
                                  </p:childTnLst>
                                </p:cTn>
                              </p:par>
                            </p:childTnLst>
                          </p:cTn>
                        </p:par>
                        <p:par>
                          <p:cTn id="14" fill="hold">
                            <p:stCondLst>
                              <p:cond delay="5250"/>
                            </p:stCondLst>
                            <p:childTnLst>
                              <p:par>
                                <p:cTn id="15" presetID="21"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8)">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457200"/>
            <a:ext cx="8686800" cy="6553200"/>
          </a:xfrm>
        </p:spPr>
        <p:txBody>
          <a:bodyPr>
            <a:normAutofit/>
          </a:bodyPr>
          <a:lstStyle/>
          <a:p>
            <a:r>
              <a:rPr lang="vi-VN" sz="3600" b="1" dirty="0">
                <a:solidFill>
                  <a:srgbClr val="C00000"/>
                </a:solidFill>
              </a:rPr>
              <a:t>Nhà máy thủy điện </a:t>
            </a:r>
            <a:r>
              <a:rPr lang="vi-VN" sz="3600" b="1" dirty="0" smtClean="0">
                <a:solidFill>
                  <a:srgbClr val="C00000"/>
                </a:solidFill>
              </a:rPr>
              <a:t>Nova Kakhovka</a:t>
            </a:r>
            <a:r>
              <a:rPr lang="vi-VN" sz="3600" dirty="0">
                <a:solidFill>
                  <a:srgbClr val="00B050"/>
                </a:solidFill>
              </a:rPr>
              <a:t> </a:t>
            </a:r>
            <a:r>
              <a:rPr lang="az-Cyrl-AZ" sz="3600" dirty="0" smtClean="0">
                <a:solidFill>
                  <a:srgbClr val="00B050"/>
                </a:solidFill>
              </a:rPr>
              <a:t> </a:t>
            </a:r>
            <a:r>
              <a:rPr lang="vi-VN" sz="3600" dirty="0">
                <a:solidFill>
                  <a:srgbClr val="00B050"/>
                </a:solidFill>
              </a:rPr>
              <a:t>là một nhà máy năng lượng dòng chảy trên </a:t>
            </a:r>
            <a:r>
              <a:rPr lang="vi-VN" sz="3600" dirty="0">
                <a:solidFill>
                  <a:srgbClr val="00B050"/>
                </a:solidFill>
                <a:hlinkClick r:id="rId2" tooltip="Sông Dnepr"/>
              </a:rPr>
              <a:t>sông Dnepr</a:t>
            </a:r>
            <a:r>
              <a:rPr lang="vi-VN" sz="3600" dirty="0">
                <a:solidFill>
                  <a:srgbClr val="00B050"/>
                </a:solidFill>
              </a:rPr>
              <a:t>. Nhà máy nằm ở phía nam của Ukraina, cách thành phố </a:t>
            </a:r>
            <a:r>
              <a:rPr lang="vi-VN" sz="3600" dirty="0">
                <a:solidFill>
                  <a:srgbClr val="00B050"/>
                </a:solidFill>
                <a:hlinkClick r:id="rId3" tooltip="Nova Kakhovka"/>
              </a:rPr>
              <a:t>Nova Kakhovka</a:t>
            </a:r>
            <a:r>
              <a:rPr lang="vi-VN" sz="3600" dirty="0">
                <a:solidFill>
                  <a:srgbClr val="00B050"/>
                </a:solidFill>
              </a:rPr>
              <a:t> của </a:t>
            </a:r>
            <a:r>
              <a:rPr lang="vi-VN" sz="3600" dirty="0">
                <a:solidFill>
                  <a:srgbClr val="00B050"/>
                </a:solidFill>
                <a:hlinkClick r:id="rId4" tooltip="Tỉnh Kherson"/>
              </a:rPr>
              <a:t>tỉnh Kherson</a:t>
            </a:r>
            <a:r>
              <a:rPr lang="vi-VN" sz="3600" dirty="0">
                <a:solidFill>
                  <a:srgbClr val="00B050"/>
                </a:solidFill>
              </a:rPr>
              <a:t> 5 km. Mục đích chính của đập là để phát điện từ thủy năng, tưới tiêu và giao thông đường thủy. Đây là đập thứ 6 và cuối cùng trong bậc thang thủy điện Dnepr. Kênh nước sâu cho phép tàu thuyền đi ngược xuôi trên sông</a:t>
            </a:r>
            <a:r>
              <a:rPr lang="vi-VN" sz="3600" dirty="0" smtClean="0">
                <a:solidFill>
                  <a:srgbClr val="00B050"/>
                </a:solidFill>
              </a:rPr>
              <a:t>.</a:t>
            </a:r>
            <a:endParaRPr lang="vi-VN" sz="3600" dirty="0">
              <a:solidFill>
                <a:srgbClr val="00B050"/>
              </a:solidFill>
            </a:endParaRPr>
          </a:p>
        </p:txBody>
      </p:sp>
    </p:spTree>
    <p:extLst>
      <p:ext uri="{BB962C8B-B14F-4D97-AF65-F5344CB8AC3E}">
        <p14:creationId xmlns:p14="http://schemas.microsoft.com/office/powerpoint/2010/main" val="608861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228600" y="228600"/>
            <a:ext cx="8991600" cy="6553200"/>
          </a:xfrm>
        </p:spPr>
        <p:txBody>
          <a:bodyPr>
            <a:noAutofit/>
          </a:bodyPr>
          <a:lstStyle/>
          <a:p>
            <a:r>
              <a:rPr lang="vi-VN" sz="3600" dirty="0">
                <a:solidFill>
                  <a:srgbClr val="0070C0"/>
                </a:solidFill>
              </a:rPr>
              <a:t>Công trình được đưa vào danh mục </a:t>
            </a:r>
            <a:r>
              <a:rPr lang="vi-VN" sz="3600" dirty="0">
                <a:solidFill>
                  <a:srgbClr val="C00000"/>
                </a:solidFill>
              </a:rPr>
              <a:t>"Các dự án xây dựng vĩ đại của chủ nghĩa cộng sản".</a:t>
            </a:r>
            <a:r>
              <a:rPr lang="vi-VN" sz="3600" dirty="0">
                <a:solidFill>
                  <a:srgbClr val="0070C0"/>
                </a:solidFill>
              </a:rPr>
              <a:t> Thành phố Nova Kakhovka được thành lập để xây dựng và bảo trì nhà máy điện. </a:t>
            </a:r>
            <a:r>
              <a:rPr lang="vi-VN" sz="3600" dirty="0" smtClean="0">
                <a:solidFill>
                  <a:srgbClr val="0070C0"/>
                </a:solidFill>
              </a:rPr>
              <a:t>Quá trình xây dựng nhà máy có 12.000 </a:t>
            </a:r>
            <a:r>
              <a:rPr lang="vi-VN" sz="3600" dirty="0">
                <a:solidFill>
                  <a:srgbClr val="0070C0"/>
                </a:solidFill>
              </a:rPr>
              <a:t>người, 1.100 phương tiện, 30 máy xúc, 75 cần trục, 100 máy ủi, 14 đầu máy hơi nước và 7 tàu cuốc đã làm việc trong quá trình xây dựng tổ máy thủy lực Kakhovska</a:t>
            </a:r>
            <a:r>
              <a:rPr lang="vi-VN" sz="3600" dirty="0" smtClean="0">
                <a:solidFill>
                  <a:srgbClr val="0070C0"/>
                </a:solidFill>
              </a:rPr>
              <a:t>. Sáu </a:t>
            </a:r>
            <a:r>
              <a:rPr lang="vi-VN" sz="3600" dirty="0">
                <a:solidFill>
                  <a:srgbClr val="0070C0"/>
                </a:solidFill>
              </a:rPr>
              <a:t>tổ máy thủy điện </a:t>
            </a:r>
            <a:r>
              <a:rPr lang="vi-VN" sz="3600" dirty="0" smtClean="0">
                <a:solidFill>
                  <a:srgbClr val="0070C0"/>
                </a:solidFill>
              </a:rPr>
              <a:t>đã được </a:t>
            </a:r>
            <a:r>
              <a:rPr lang="vi-VN" sz="3600" dirty="0">
                <a:solidFill>
                  <a:srgbClr val="0070C0"/>
                </a:solidFill>
              </a:rPr>
              <a:t>lắp đặt tại nhà máy, hiện công suất của nhà máy là 334,8 MW.</a:t>
            </a:r>
          </a:p>
        </p:txBody>
      </p:sp>
    </p:spTree>
    <p:extLst>
      <p:ext uri="{BB962C8B-B14F-4D97-AF65-F5344CB8AC3E}">
        <p14:creationId xmlns:p14="http://schemas.microsoft.com/office/powerpoint/2010/main" val="14552838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381000"/>
            <a:ext cx="8686800" cy="6629400"/>
          </a:xfrm>
        </p:spPr>
        <p:txBody>
          <a:bodyPr>
            <a:normAutofit/>
          </a:bodyPr>
          <a:lstStyle/>
          <a:p>
            <a:r>
              <a:rPr lang="vi-VN" sz="3600" dirty="0">
                <a:solidFill>
                  <a:srgbClr val="002060"/>
                </a:solidFill>
              </a:rPr>
              <a:t>Ngày </a:t>
            </a:r>
            <a:r>
              <a:rPr lang="vi-VN" sz="3600" dirty="0">
                <a:solidFill>
                  <a:srgbClr val="C00000"/>
                </a:solidFill>
              </a:rPr>
              <a:t>30 tháng 3 năm 1952, </a:t>
            </a:r>
            <a:r>
              <a:rPr lang="vi-VN" sz="3600" dirty="0">
                <a:solidFill>
                  <a:srgbClr val="002060"/>
                </a:solidFill>
              </a:rPr>
              <a:t>mét khối </a:t>
            </a:r>
            <a:r>
              <a:rPr lang="vi-VN" sz="3600" dirty="0">
                <a:solidFill>
                  <a:srgbClr val="002060"/>
                </a:solidFill>
                <a:hlinkClick r:id="rId2" tooltip="Bê tông"/>
              </a:rPr>
              <a:t>bê tông</a:t>
            </a:r>
            <a:r>
              <a:rPr lang="vi-VN" sz="3600" dirty="0">
                <a:solidFill>
                  <a:srgbClr val="002060"/>
                </a:solidFill>
              </a:rPr>
              <a:t> đầu tiên được đổ </a:t>
            </a:r>
            <a:r>
              <a:rPr lang="vi-VN" sz="3600" dirty="0" smtClean="0">
                <a:solidFill>
                  <a:srgbClr val="002060"/>
                </a:solidFill>
              </a:rPr>
              <a:t>tại </a:t>
            </a:r>
            <a:r>
              <a:rPr lang="vi-VN" sz="3600" dirty="0">
                <a:solidFill>
                  <a:srgbClr val="002060"/>
                </a:solidFill>
              </a:rPr>
              <a:t>nhà máy điện. </a:t>
            </a:r>
            <a:r>
              <a:rPr lang="vi-VN" sz="3600" dirty="0" smtClean="0">
                <a:solidFill>
                  <a:srgbClr val="002060"/>
                </a:solidFill>
              </a:rPr>
              <a:t>Ngày </a:t>
            </a:r>
            <a:r>
              <a:rPr lang="vi-VN" sz="3600" dirty="0">
                <a:solidFill>
                  <a:srgbClr val="C00000"/>
                </a:solidFill>
              </a:rPr>
              <a:t>19 tháng 10 năm 1959, </a:t>
            </a:r>
            <a:r>
              <a:rPr lang="vi-VN" sz="3600" dirty="0">
                <a:solidFill>
                  <a:srgbClr val="002060"/>
                </a:solidFill>
              </a:rPr>
              <a:t>nhà máy thủy điện </a:t>
            </a:r>
            <a:r>
              <a:rPr lang="vi-VN" sz="3600" dirty="0" smtClean="0">
                <a:solidFill>
                  <a:srgbClr val="002060"/>
                </a:solidFill>
              </a:rPr>
              <a:t>Kakhovka </a:t>
            </a:r>
            <a:r>
              <a:rPr lang="vi-VN" sz="3600" dirty="0">
                <a:solidFill>
                  <a:srgbClr val="002060"/>
                </a:solidFill>
              </a:rPr>
              <a:t>được đưa vào vận hành công </a:t>
            </a:r>
            <a:r>
              <a:rPr lang="vi-VN" sz="3600" dirty="0" smtClean="0">
                <a:solidFill>
                  <a:srgbClr val="002060"/>
                </a:solidFill>
              </a:rPr>
              <a:t>nghiệp.</a:t>
            </a:r>
          </a:p>
          <a:p>
            <a:r>
              <a:rPr lang="vi-VN" sz="3600" dirty="0">
                <a:solidFill>
                  <a:srgbClr val="002060"/>
                </a:solidFill>
              </a:rPr>
              <a:t>Quân đội Nga đến nhà máy vào ngày đầu tiên của </a:t>
            </a:r>
            <a:r>
              <a:rPr lang="vi-VN" sz="3600" dirty="0" smtClean="0">
                <a:solidFill>
                  <a:srgbClr val="002060"/>
                </a:solidFill>
              </a:rPr>
              <a:t>«chiến dịch quân sự đặc biệt» vào </a:t>
            </a:r>
            <a:r>
              <a:rPr lang="vi-VN" sz="3600" dirty="0">
                <a:solidFill>
                  <a:srgbClr val="002060"/>
                </a:solidFill>
              </a:rPr>
              <a:t>Ukraina, ngày </a:t>
            </a:r>
            <a:r>
              <a:rPr lang="vi-VN" sz="3600" dirty="0">
                <a:solidFill>
                  <a:srgbClr val="C00000"/>
                </a:solidFill>
              </a:rPr>
              <a:t>24 tháng 2 năm 2022.</a:t>
            </a:r>
            <a:r>
              <a:rPr lang="vi-VN" sz="3600" dirty="0">
                <a:solidFill>
                  <a:srgbClr val="002060"/>
                </a:solidFill>
              </a:rPr>
              <a:t> Quân Nga đã chiếm được Kênh đào Bắc Krym và nhà máy thủy điện </a:t>
            </a:r>
            <a:r>
              <a:rPr lang="vi-VN" sz="3600" dirty="0" smtClean="0">
                <a:solidFill>
                  <a:srgbClr val="002060"/>
                </a:solidFill>
              </a:rPr>
              <a:t>Nova Kakhovka</a:t>
            </a:r>
            <a:endParaRPr lang="vi-VN" sz="3600" dirty="0">
              <a:solidFill>
                <a:srgbClr val="002060"/>
              </a:solidFill>
            </a:endParaRPr>
          </a:p>
        </p:txBody>
      </p:sp>
    </p:spTree>
    <p:extLst>
      <p:ext uri="{BB962C8B-B14F-4D97-AF65-F5344CB8AC3E}">
        <p14:creationId xmlns:p14="http://schemas.microsoft.com/office/powerpoint/2010/main" val="1475632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685800" y="0"/>
            <a:ext cx="8686800" cy="7086600"/>
          </a:xfrm>
        </p:spPr>
        <p:txBody>
          <a:bodyPr>
            <a:normAutofit/>
          </a:bodyPr>
          <a:lstStyle/>
          <a:p>
            <a:r>
              <a:rPr lang="vi-VN" sz="4000" dirty="0">
                <a:solidFill>
                  <a:srgbClr val="C00000"/>
                </a:solidFill>
              </a:rPr>
              <a:t>Đập Nova Kakhovka cao 30m và dài 3,2km, được xây dựng vào năm </a:t>
            </a:r>
            <a:r>
              <a:rPr lang="vi-VN" sz="4000" dirty="0" smtClean="0">
                <a:solidFill>
                  <a:srgbClr val="C00000"/>
                </a:solidFill>
              </a:rPr>
              <a:t>1952 </a:t>
            </a:r>
            <a:r>
              <a:rPr lang="vi-VN" sz="4000" dirty="0">
                <a:solidFill>
                  <a:srgbClr val="C00000"/>
                </a:solidFill>
              </a:rPr>
              <a:t>trên sông Dnipro thuộc Nhà máy thủy điện Kakhovka.</a:t>
            </a:r>
          </a:p>
          <a:p>
            <a:r>
              <a:rPr lang="vi-VN" sz="4000" dirty="0">
                <a:solidFill>
                  <a:srgbClr val="C00000"/>
                </a:solidFill>
              </a:rPr>
              <a:t>Nó có một hồ chứa với sức chứa 18km</a:t>
            </a:r>
            <a:r>
              <a:rPr lang="vi-VN" sz="4000" baseline="30000" dirty="0">
                <a:solidFill>
                  <a:srgbClr val="C00000"/>
                </a:solidFill>
              </a:rPr>
              <a:t>3</a:t>
            </a:r>
            <a:r>
              <a:rPr lang="vi-VN" sz="4000" dirty="0">
                <a:solidFill>
                  <a:srgbClr val="C00000"/>
                </a:solidFill>
              </a:rPr>
              <a:t> là nguồn cung cấp nước quan trọng cho bán đảo </a:t>
            </a:r>
            <a:r>
              <a:rPr lang="vi-VN" sz="4000" dirty="0">
                <a:solidFill>
                  <a:srgbClr val="C00000"/>
                </a:solidFill>
                <a:hlinkClick r:id="rId2" tooltip="Crimea"/>
              </a:rPr>
              <a:t>Crimea</a:t>
            </a:r>
            <a:r>
              <a:rPr lang="vi-VN" sz="4000" dirty="0">
                <a:solidFill>
                  <a:srgbClr val="C00000"/>
                </a:solidFill>
              </a:rPr>
              <a:t>, khu vực sáp nhập vào Nga năm </a:t>
            </a:r>
            <a:r>
              <a:rPr lang="vi-VN" sz="4000" dirty="0" smtClean="0">
                <a:solidFill>
                  <a:srgbClr val="C00000"/>
                </a:solidFill>
              </a:rPr>
              <a:t>2014 </a:t>
            </a:r>
            <a:r>
              <a:rPr lang="vi-VN" sz="4000" dirty="0">
                <a:solidFill>
                  <a:srgbClr val="C00000"/>
                </a:solidFill>
              </a:rPr>
              <a:t>và Nhà máy hạt nhân Zaporizhzhia cũng nằm dưới sự kiểm soát của Nga.</a:t>
            </a:r>
          </a:p>
          <a:p>
            <a:endParaRPr lang="vi-VN" dirty="0"/>
          </a:p>
        </p:txBody>
      </p:sp>
    </p:spTree>
    <p:extLst>
      <p:ext uri="{BB962C8B-B14F-4D97-AF65-F5344CB8AC3E}">
        <p14:creationId xmlns:p14="http://schemas.microsoft.com/office/powerpoint/2010/main" val="3837318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13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12468"/>
            <a:ext cx="9144000" cy="461665"/>
          </a:xfrm>
          <a:prstGeom prst="rect">
            <a:avLst/>
          </a:prstGeom>
          <a:noFill/>
        </p:spPr>
        <p:txBody>
          <a:bodyPr wrap="square" rtlCol="0">
            <a:spAutoFit/>
          </a:bodyPr>
          <a:lstStyle/>
          <a:p>
            <a:pPr algn="ctr"/>
            <a:r>
              <a:rPr lang="vi-VN" sz="2400" b="1" dirty="0" smtClean="0"/>
              <a:t>ĐẬP NOVA KAKHOVKA</a:t>
            </a:r>
            <a:endParaRPr lang="vi-VN" sz="2400" b="1" dirty="0"/>
          </a:p>
        </p:txBody>
      </p:sp>
    </p:spTree>
    <p:extLst>
      <p:ext uri="{BB962C8B-B14F-4D97-AF65-F5344CB8AC3E}">
        <p14:creationId xmlns:p14="http://schemas.microsoft.com/office/powerpoint/2010/main" val="252281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sp>
        <p:nvSpPr>
          <p:cNvPr id="2" name="Title 1"/>
          <p:cNvSpPr>
            <a:spLocks noGrp="1"/>
          </p:cNvSpPr>
          <p:nvPr>
            <p:ph type="title"/>
          </p:nvPr>
        </p:nvSpPr>
        <p:spPr/>
        <p:txBody>
          <a:bodyPr/>
          <a:lstStyle/>
          <a:p>
            <a:endParaRPr lang="vi-V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249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019800"/>
            <a:ext cx="8953500" cy="646331"/>
          </a:xfrm>
          <a:prstGeom prst="rect">
            <a:avLst/>
          </a:prstGeom>
          <a:noFill/>
        </p:spPr>
        <p:txBody>
          <a:bodyPr wrap="square" rtlCol="0">
            <a:spAutoFit/>
          </a:bodyPr>
          <a:lstStyle/>
          <a:p>
            <a:pPr algn="ctr"/>
            <a:r>
              <a:rPr lang="vi-VN" b="1" dirty="0" smtClean="0">
                <a:solidFill>
                  <a:srgbClr val="002060"/>
                </a:solidFill>
              </a:rPr>
              <a:t>CUỘC ĐIỆN ĐÀM CỦA TỔNG BÍ THƯ NGUYỄN PHÚ TRỌNG VÀ TỔNG THỐNG MỸ JOE BIDEN DIỄN RA VÀO THỜI ĐIỂM CÓ Ý NGHĨA VỚI QUAN HỆ HAI NƯỚC</a:t>
            </a:r>
            <a:endParaRPr lang="vi-VN" b="1" dirty="0">
              <a:solidFill>
                <a:srgbClr val="002060"/>
              </a:solidFill>
            </a:endParaRPr>
          </a:p>
        </p:txBody>
      </p:sp>
    </p:spTree>
    <p:extLst>
      <p:ext uri="{BB962C8B-B14F-4D97-AF65-F5344CB8AC3E}">
        <p14:creationId xmlns:p14="http://schemas.microsoft.com/office/powerpoint/2010/main" val="8698827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381000"/>
            <a:ext cx="8686800" cy="6629400"/>
          </a:xfrm>
        </p:spPr>
        <p:txBody>
          <a:bodyPr>
            <a:normAutofit fontScale="92500"/>
          </a:bodyPr>
          <a:lstStyle/>
          <a:p>
            <a:r>
              <a:rPr lang="vi-VN" sz="3600" b="1" dirty="0">
                <a:solidFill>
                  <a:srgbClr val="C00000"/>
                </a:solidFill>
              </a:rPr>
              <a:t>Rạng sáng </a:t>
            </a:r>
            <a:r>
              <a:rPr lang="vi-VN" sz="3600" b="1" dirty="0" smtClean="0">
                <a:solidFill>
                  <a:srgbClr val="C00000"/>
                </a:solidFill>
              </a:rPr>
              <a:t>6/6/2023</a:t>
            </a:r>
            <a:r>
              <a:rPr lang="vi-VN" sz="3600" dirty="0" smtClean="0">
                <a:solidFill>
                  <a:srgbClr val="00B050"/>
                </a:solidFill>
              </a:rPr>
              <a:t>, </a:t>
            </a:r>
            <a:r>
              <a:rPr lang="vi-VN" sz="3600" dirty="0">
                <a:solidFill>
                  <a:srgbClr val="00B050"/>
                </a:solidFill>
              </a:rPr>
              <a:t>những đoạn video được lan truyền trên mạng xã hội cho thấy đập thủy điện Nova Kakhovka tại tỉnh Kherson, miền nam Ukraine đã bị phá hủy một phần và nước cuồn cuộn chảy qua. Theo Reuters, chính quyền do Nga thiết lập tại khu vực đã ban bố tình trạng khẩn cấp sau vụ việc</a:t>
            </a:r>
            <a:r>
              <a:rPr lang="vi-VN" sz="3600" dirty="0" smtClean="0">
                <a:solidFill>
                  <a:srgbClr val="00B050"/>
                </a:solidFill>
              </a:rPr>
              <a:t>. </a:t>
            </a:r>
            <a:r>
              <a:rPr lang="vi-VN" sz="3600" dirty="0">
                <a:solidFill>
                  <a:srgbClr val="00B050"/>
                </a:solidFill>
              </a:rPr>
              <a:t>Đập Nova Kakhovka nằm trên lãnh thổ do Nga kiểm soát đã bị phá </a:t>
            </a:r>
            <a:r>
              <a:rPr lang="vi-VN" sz="3600" dirty="0" smtClean="0">
                <a:solidFill>
                  <a:srgbClr val="00B050"/>
                </a:solidFill>
              </a:rPr>
              <a:t>hủy, </a:t>
            </a:r>
            <a:r>
              <a:rPr lang="vi-VN" sz="3600" dirty="0">
                <a:solidFill>
                  <a:srgbClr val="00B050"/>
                </a:solidFill>
              </a:rPr>
              <a:t>làm </a:t>
            </a:r>
            <a:r>
              <a:rPr lang="vi-VN" sz="3600" dirty="0">
                <a:solidFill>
                  <a:srgbClr val="00B050"/>
                </a:solidFill>
                <a:hlinkClick r:id="rId2" tooltip="ngập lụt"/>
              </a:rPr>
              <a:t>ngập lụt</a:t>
            </a:r>
            <a:r>
              <a:rPr lang="vi-VN" sz="3600" dirty="0">
                <a:solidFill>
                  <a:srgbClr val="00B050"/>
                </a:solidFill>
              </a:rPr>
              <a:t> hàng chục ngôi làng và một phần của thành phố lân cận, đồng thời làm dấy lên lo ngại về một thảm họa nhân đạo.</a:t>
            </a:r>
          </a:p>
          <a:p>
            <a:endParaRPr lang="vi-VN" dirty="0"/>
          </a:p>
        </p:txBody>
      </p:sp>
    </p:spTree>
    <p:extLst>
      <p:ext uri="{BB962C8B-B14F-4D97-AF65-F5344CB8AC3E}">
        <p14:creationId xmlns:p14="http://schemas.microsoft.com/office/powerpoint/2010/main" val="1496712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750"/>
            <a:ext cx="8839200"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400800"/>
            <a:ext cx="9144000" cy="400110"/>
          </a:xfrm>
          <a:prstGeom prst="rect">
            <a:avLst/>
          </a:prstGeom>
          <a:noFill/>
        </p:spPr>
        <p:txBody>
          <a:bodyPr wrap="square" rtlCol="0">
            <a:spAutoFit/>
          </a:bodyPr>
          <a:lstStyle/>
          <a:p>
            <a:r>
              <a:rPr lang="vi-VN" sz="2000" b="1" i="1" dirty="0" smtClean="0">
                <a:solidFill>
                  <a:srgbClr val="002060"/>
                </a:solidFill>
              </a:rPr>
              <a:t>ẢNH VỆ TINH CHO THẤY ĐẬP NOVA KAKHOVKA GẦN KHERSON BỊ VỠ</a:t>
            </a:r>
            <a:endParaRPr lang="vi-VN" sz="2000" b="1" dirty="0">
              <a:solidFill>
                <a:srgbClr val="002060"/>
              </a:solidFill>
            </a:endParaRPr>
          </a:p>
        </p:txBody>
      </p:sp>
    </p:spTree>
    <p:extLst>
      <p:ext uri="{BB962C8B-B14F-4D97-AF65-F5344CB8AC3E}">
        <p14:creationId xmlns:p14="http://schemas.microsoft.com/office/powerpoint/2010/main" val="3309410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304800"/>
            <a:ext cx="8686800" cy="6553200"/>
          </a:xfrm>
        </p:spPr>
        <p:txBody>
          <a:bodyPr>
            <a:normAutofit lnSpcReduction="10000"/>
          </a:bodyPr>
          <a:lstStyle/>
          <a:p>
            <a:r>
              <a:rPr lang="vi-VN" dirty="0">
                <a:solidFill>
                  <a:srgbClr val="7030A0"/>
                </a:solidFill>
              </a:rPr>
              <a:t>Trong bối cảnh nước lũ dâng cao, cả chính quyền Nga và Ukraine đã ra lệnh sơ tán tại ít nhất 80 thị trấn và ngôi làng có nguy cơ ở cả hai bên </a:t>
            </a:r>
            <a:r>
              <a:rPr lang="vi-VN" dirty="0" smtClean="0">
                <a:solidFill>
                  <a:srgbClr val="7030A0"/>
                </a:solidFill>
              </a:rPr>
              <a:t>bờ sông.</a:t>
            </a:r>
            <a:endParaRPr lang="vi-VN" dirty="0">
              <a:solidFill>
                <a:srgbClr val="7030A0"/>
              </a:solidFill>
            </a:endParaRPr>
          </a:p>
          <a:p>
            <a:r>
              <a:rPr lang="vi-VN" dirty="0">
                <a:solidFill>
                  <a:srgbClr val="7030A0"/>
                </a:solidFill>
              </a:rPr>
              <a:t>Tổng thư ký Liên Hợp </a:t>
            </a:r>
            <a:r>
              <a:rPr lang="vi-VN" dirty="0" smtClean="0">
                <a:solidFill>
                  <a:srgbClr val="7030A0"/>
                </a:solidFill>
              </a:rPr>
              <a:t>Quốc </a:t>
            </a:r>
            <a:r>
              <a:rPr lang="vi-VN" dirty="0">
                <a:solidFill>
                  <a:srgbClr val="7030A0"/>
                </a:solidFill>
              </a:rPr>
              <a:t>Antonio Guterres cho biết ít nhất 16.000 người đã mất nhà cửa và điều phối viên viện trợ nhân đạo cho biết các nỗ lực đang được tiến hành để cung </a:t>
            </a:r>
            <a:r>
              <a:rPr lang="vi-VN" dirty="0" smtClean="0">
                <a:solidFill>
                  <a:srgbClr val="7030A0"/>
                </a:solidFill>
              </a:rPr>
              <a:t>cấp lương thực, </a:t>
            </a:r>
            <a:r>
              <a:rPr lang="vi-VN" dirty="0">
                <a:solidFill>
                  <a:srgbClr val="7030A0"/>
                </a:solidFill>
              </a:rPr>
              <a:t>nước, </a:t>
            </a:r>
            <a:r>
              <a:rPr lang="vi-VN" dirty="0" smtClean="0">
                <a:solidFill>
                  <a:srgbClr val="7030A0"/>
                </a:solidFill>
              </a:rPr>
              <a:t>tiền </a:t>
            </a:r>
            <a:r>
              <a:rPr lang="vi-VN" dirty="0">
                <a:solidFill>
                  <a:srgbClr val="7030A0"/>
                </a:solidFill>
              </a:rPr>
              <a:t>cũng như tinh thần cho những người bị ảnh hưởng.</a:t>
            </a:r>
          </a:p>
          <a:p>
            <a:r>
              <a:rPr lang="vi-VN" dirty="0" smtClean="0">
                <a:solidFill>
                  <a:srgbClr val="7030A0"/>
                </a:solidFill>
              </a:rPr>
              <a:t>Ngay </a:t>
            </a:r>
            <a:r>
              <a:rPr lang="vi-VN" dirty="0">
                <a:solidFill>
                  <a:srgbClr val="7030A0"/>
                </a:solidFill>
              </a:rPr>
              <a:t>trong ngày 6.6, Liên Hợp Quốc đã cảnh báo về những rủi ro liên quan đến mìn - có rất nhiều ở </a:t>
            </a:r>
            <a:r>
              <a:rPr lang="vi-VN" dirty="0" smtClean="0">
                <a:solidFill>
                  <a:srgbClr val="7030A0"/>
                </a:solidFill>
              </a:rPr>
              <a:t>Ukraine.</a:t>
            </a:r>
            <a:endParaRPr lang="vi-VN" dirty="0">
              <a:solidFill>
                <a:srgbClr val="7030A0"/>
              </a:solidFill>
            </a:endParaRPr>
          </a:p>
          <a:p>
            <a:endParaRPr lang="vi-VN" dirty="0"/>
          </a:p>
        </p:txBody>
      </p:sp>
    </p:spTree>
    <p:extLst>
      <p:ext uri="{BB962C8B-B14F-4D97-AF65-F5344CB8AC3E}">
        <p14:creationId xmlns:p14="http://schemas.microsoft.com/office/powerpoint/2010/main" val="2607059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1"/>
            <a:ext cx="8839199"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6258580"/>
            <a:ext cx="8839200" cy="523220"/>
          </a:xfrm>
          <a:prstGeom prst="rect">
            <a:avLst/>
          </a:prstGeom>
          <a:noFill/>
        </p:spPr>
        <p:txBody>
          <a:bodyPr wrap="square" rtlCol="0">
            <a:spAutoFit/>
          </a:bodyPr>
          <a:lstStyle/>
          <a:p>
            <a:r>
              <a:rPr lang="vi-VN" sz="2800" b="1" i="1" dirty="0" smtClean="0">
                <a:solidFill>
                  <a:srgbClr val="002060"/>
                </a:solidFill>
              </a:rPr>
              <a:t>MÌN CHỐNG TĂNG TM-57</a:t>
            </a:r>
            <a:endParaRPr lang="vi-VN" sz="2800" b="1" dirty="0">
              <a:solidFill>
                <a:srgbClr val="002060"/>
              </a:solidFill>
            </a:endParaRPr>
          </a:p>
        </p:txBody>
      </p:sp>
    </p:spTree>
    <p:extLst>
      <p:ext uri="{BB962C8B-B14F-4D97-AF65-F5344CB8AC3E}">
        <p14:creationId xmlns:p14="http://schemas.microsoft.com/office/powerpoint/2010/main" val="2159591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228600"/>
            <a:ext cx="8686800" cy="6629400"/>
          </a:xfrm>
        </p:spPr>
        <p:txBody>
          <a:bodyPr>
            <a:normAutofit fontScale="92500" lnSpcReduction="10000"/>
          </a:bodyPr>
          <a:lstStyle/>
          <a:p>
            <a:r>
              <a:rPr lang="vi-VN" dirty="0">
                <a:solidFill>
                  <a:schemeClr val="accent6">
                    <a:lumMod val="50000"/>
                  </a:schemeClr>
                </a:solidFill>
              </a:rPr>
              <a:t>ICRC </a:t>
            </a:r>
            <a:r>
              <a:rPr lang="vi-VN" dirty="0" smtClean="0">
                <a:solidFill>
                  <a:schemeClr val="accent6">
                    <a:lumMod val="50000"/>
                  </a:schemeClr>
                </a:solidFill>
              </a:rPr>
              <a:t>(Uỷ ban Chữ thập đỏ Quốc tế) lưu </a:t>
            </a:r>
            <a:r>
              <a:rPr lang="vi-VN" dirty="0">
                <a:solidFill>
                  <a:schemeClr val="accent6">
                    <a:lumMod val="50000"/>
                  </a:schemeClr>
                </a:solidFill>
              </a:rPr>
              <a:t>ý, nước lũ sẽ không làm hỏng hoặc vô hiệu hóa các thiết bị nổ này, điều đó có nghĩa là chúng có thể gây ra mối đe dọa trong nhiều thập kỷ tới.</a:t>
            </a:r>
          </a:p>
          <a:p>
            <a:r>
              <a:rPr lang="vi-VN" dirty="0" smtClean="0">
                <a:solidFill>
                  <a:schemeClr val="accent6">
                    <a:lumMod val="50000"/>
                  </a:schemeClr>
                </a:solidFill>
              </a:rPr>
              <a:t>Chuyên </a:t>
            </a:r>
            <a:r>
              <a:rPr lang="vi-VN" dirty="0">
                <a:solidFill>
                  <a:schemeClr val="accent6">
                    <a:lumMod val="50000"/>
                  </a:schemeClr>
                </a:solidFill>
              </a:rPr>
              <a:t>gia Tollefsen cho biết, ở hạ lưu con đập ở vùng Kherson “có rất nhiều thứ mà chúng tôi gọi là bãi mìn phòng thủ do các bên tham gia xung đột dựng lên”. Thông thường, đây là những nơi có rất nhiều mìn chống người và mìn chống tăng.</a:t>
            </a:r>
          </a:p>
          <a:p>
            <a:r>
              <a:rPr lang="vi-VN" dirty="0">
                <a:solidFill>
                  <a:schemeClr val="accent6">
                    <a:lumMod val="50000"/>
                  </a:schemeClr>
                </a:solidFill>
              </a:rPr>
              <a:t>ICRC không biết có bao nhiêu mìn có thể đã bị nước lũ nhấn chìm hoặc cuốn trôi. Ông Tollefsen nói, các bên xung đột chưa công bố bất kì số lượng mìn nào đã được đặt. "Chúng tôi chỉ biết rằng những con số rất lớn" - ông nói.</a:t>
            </a:r>
          </a:p>
          <a:p>
            <a:endParaRPr lang="vi-VN" dirty="0"/>
          </a:p>
        </p:txBody>
      </p:sp>
    </p:spTree>
    <p:extLst>
      <p:ext uri="{BB962C8B-B14F-4D97-AF65-F5344CB8AC3E}">
        <p14:creationId xmlns:p14="http://schemas.microsoft.com/office/powerpoint/2010/main" val="380723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76200"/>
            <a:ext cx="8686800" cy="6629400"/>
          </a:xfrm>
        </p:spPr>
        <p:txBody>
          <a:bodyPr>
            <a:noAutofit/>
          </a:bodyPr>
          <a:lstStyle/>
          <a:p>
            <a:r>
              <a:rPr lang="vi-VN" sz="3600" b="1" dirty="0">
                <a:solidFill>
                  <a:schemeClr val="accent5">
                    <a:lumMod val="50000"/>
                  </a:schemeClr>
                </a:solidFill>
              </a:rPr>
              <a:t>Ukraina cho rằng vụ </a:t>
            </a:r>
            <a:r>
              <a:rPr lang="vi-VN" sz="3600" b="1" dirty="0">
                <a:solidFill>
                  <a:schemeClr val="accent5">
                    <a:lumMod val="50000"/>
                  </a:schemeClr>
                </a:solidFill>
                <a:hlinkClick r:id="rId2" tooltip="vỡ đập ở Kherson"/>
              </a:rPr>
              <a:t>vỡ đập ở Kherson</a:t>
            </a:r>
            <a:r>
              <a:rPr lang="vi-VN" sz="3600" b="1" dirty="0">
                <a:solidFill>
                  <a:schemeClr val="accent5">
                    <a:lumMod val="50000"/>
                  </a:schemeClr>
                </a:solidFill>
              </a:rPr>
              <a:t> là “thảm họa môi trường lớn nhất ở châu Âu trong nhiều thập kỷ</a:t>
            </a:r>
            <a:r>
              <a:rPr lang="vi-VN" sz="3600" b="1" dirty="0" smtClean="0">
                <a:solidFill>
                  <a:schemeClr val="accent5">
                    <a:lumMod val="50000"/>
                  </a:schemeClr>
                </a:solidFill>
              </a:rPr>
              <a:t>”.</a:t>
            </a:r>
          </a:p>
          <a:p>
            <a:r>
              <a:rPr lang="vi-VN" sz="3600" dirty="0" smtClean="0">
                <a:solidFill>
                  <a:schemeClr val="accent5">
                    <a:lumMod val="50000"/>
                  </a:schemeClr>
                </a:solidFill>
              </a:rPr>
              <a:t>Ông </a:t>
            </a:r>
            <a:r>
              <a:rPr lang="vi-VN" sz="3600" dirty="0">
                <a:solidFill>
                  <a:schemeClr val="accent5">
                    <a:lumMod val="50000"/>
                  </a:schemeClr>
                </a:solidFill>
              </a:rPr>
              <a:t>Evgeny Balitsky, quyền thống đốc tỉnh Zaporizhia cho biết, việc phá hủy đập thủy điện gần thành phố Novaya Kakhovka ở tỉnh Kherson do Nga kiểm soát gây ảnh hưởng tới nông nghiệp địa phương và có thể tác động đến hoạt động tại </a:t>
            </a:r>
            <a:r>
              <a:rPr lang="vi-VN" sz="3600" dirty="0">
                <a:solidFill>
                  <a:schemeClr val="accent5">
                    <a:lumMod val="50000"/>
                  </a:schemeClr>
                </a:solidFill>
                <a:hlinkClick r:id="rId3" tooltip="nhà máy điện hạt nhân lớn nhất châu Âu"/>
              </a:rPr>
              <a:t>nhà máy điện hạt nhân lớn nhất châu Âu</a:t>
            </a:r>
            <a:r>
              <a:rPr lang="vi-VN" sz="3600" dirty="0">
                <a:solidFill>
                  <a:schemeClr val="accent5">
                    <a:lumMod val="50000"/>
                  </a:schemeClr>
                </a:solidFill>
              </a:rPr>
              <a:t> </a:t>
            </a:r>
            <a:r>
              <a:rPr lang="vi-VN" sz="3600" dirty="0" smtClean="0">
                <a:solidFill>
                  <a:schemeClr val="accent5">
                    <a:lumMod val="50000"/>
                  </a:schemeClr>
                </a:solidFill>
              </a:rPr>
              <a:t>Zaporizhia.</a:t>
            </a:r>
            <a:r>
              <a:rPr lang="vi-VN" sz="3600" dirty="0">
                <a:solidFill>
                  <a:schemeClr val="accent5">
                    <a:lumMod val="50000"/>
                  </a:schemeClr>
                </a:solidFill>
              </a:rPr>
              <a:t> </a:t>
            </a:r>
          </a:p>
        </p:txBody>
      </p:sp>
    </p:spTree>
    <p:extLst>
      <p:ext uri="{BB962C8B-B14F-4D97-AF65-F5344CB8AC3E}">
        <p14:creationId xmlns:p14="http://schemas.microsoft.com/office/powerpoint/2010/main" val="20499058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396335"/>
            <a:ext cx="9144000" cy="461665"/>
          </a:xfrm>
          <a:prstGeom prst="rect">
            <a:avLst/>
          </a:prstGeom>
          <a:noFill/>
        </p:spPr>
        <p:txBody>
          <a:bodyPr wrap="square" rtlCol="0">
            <a:spAutoFit/>
          </a:bodyPr>
          <a:lstStyle/>
          <a:p>
            <a:pPr algn="ctr"/>
            <a:r>
              <a:rPr lang="vi-VN" sz="2400" b="1" i="1" dirty="0" smtClean="0">
                <a:solidFill>
                  <a:schemeClr val="accent6">
                    <a:lumMod val="75000"/>
                  </a:schemeClr>
                </a:solidFill>
              </a:rPr>
              <a:t>NƯỚC MÊNH MÔNG SAU VỤ VỠ ĐẬP Ở KHERSON</a:t>
            </a:r>
            <a:endParaRPr lang="vi-VN" sz="2400" b="1" dirty="0">
              <a:solidFill>
                <a:schemeClr val="accent6">
                  <a:lumMod val="75000"/>
                </a:schemeClr>
              </a:solidFill>
            </a:endParaRPr>
          </a:p>
        </p:txBody>
      </p:sp>
    </p:spTree>
    <p:extLst>
      <p:ext uri="{BB962C8B-B14F-4D97-AF65-F5344CB8AC3E}">
        <p14:creationId xmlns:p14="http://schemas.microsoft.com/office/powerpoint/2010/main" val="2137197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096000"/>
            <a:ext cx="9144000" cy="830997"/>
          </a:xfrm>
          <a:prstGeom prst="rect">
            <a:avLst/>
          </a:prstGeom>
          <a:noFill/>
        </p:spPr>
        <p:txBody>
          <a:bodyPr wrap="square" rtlCol="0">
            <a:spAutoFit/>
          </a:bodyPr>
          <a:lstStyle/>
          <a:p>
            <a:pPr algn="ctr"/>
            <a:r>
              <a:rPr lang="vi-VN" sz="2400" b="1" dirty="0" smtClean="0">
                <a:solidFill>
                  <a:srgbClr val="002060"/>
                </a:solidFill>
              </a:rPr>
              <a:t>ẢNH VỆ TINH CHO THẤY CẢNH NGẬP LỤT TẠI THÀNH PHỐ OLESHKY, TỈNH KHERSON, PHÍA NAM UKRAINE </a:t>
            </a:r>
            <a:endParaRPr lang="vi-VN" dirty="0"/>
          </a:p>
        </p:txBody>
      </p:sp>
    </p:spTree>
    <p:extLst>
      <p:ext uri="{BB962C8B-B14F-4D97-AF65-F5344CB8AC3E}">
        <p14:creationId xmlns:p14="http://schemas.microsoft.com/office/powerpoint/2010/main" val="2802347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152400" y="76200"/>
            <a:ext cx="9144000" cy="8001000"/>
          </a:xfrm>
        </p:spPr>
        <p:txBody>
          <a:bodyPr>
            <a:normAutofit/>
          </a:bodyPr>
          <a:lstStyle/>
          <a:p>
            <a:r>
              <a:rPr lang="vi-VN" sz="3600" b="1" dirty="0">
                <a:solidFill>
                  <a:schemeClr val="accent4">
                    <a:lumMod val="75000"/>
                  </a:schemeClr>
                </a:solidFill>
              </a:rPr>
              <a:t>Cơ quan năng lượng hạt nhân Ukraine cho biết đã cho ngừng hoạt động nguội lò phản ứng cuối cùng tại nhà máy điện hạt nhân Zaporizhzhia</a:t>
            </a:r>
            <a:r>
              <a:rPr lang="vi-VN" sz="3600" b="1" dirty="0" smtClean="0">
                <a:solidFill>
                  <a:schemeClr val="accent4">
                    <a:lumMod val="75000"/>
                  </a:schemeClr>
                </a:solidFill>
              </a:rPr>
              <a:t>.</a:t>
            </a:r>
          </a:p>
          <a:p>
            <a:r>
              <a:rPr lang="vi-VN" sz="3600" dirty="0">
                <a:solidFill>
                  <a:schemeClr val="accent4">
                    <a:lumMod val="75000"/>
                  </a:schemeClr>
                </a:solidFill>
              </a:rPr>
              <a:t>Việc này nhằm đảm bảo an toàn khi sự cố </a:t>
            </a:r>
            <a:r>
              <a:rPr lang="vi-VN" sz="3600" dirty="0">
                <a:solidFill>
                  <a:schemeClr val="accent4">
                    <a:lumMod val="75000"/>
                  </a:schemeClr>
                </a:solidFill>
                <a:hlinkClick r:id="rId2" tooltip="vỡ đập Nova Kakhovka"/>
              </a:rPr>
              <a:t>vỡ đập Nova </a:t>
            </a:r>
            <a:r>
              <a:rPr lang="vi-VN" sz="3600" dirty="0" smtClean="0">
                <a:solidFill>
                  <a:schemeClr val="accent4">
                    <a:lumMod val="75000"/>
                  </a:schemeClr>
                </a:solidFill>
                <a:hlinkClick r:id="rId2" tooltip="vỡ đập Nova Kakhovka"/>
              </a:rPr>
              <a:t>Kakhovka</a:t>
            </a:r>
            <a:r>
              <a:rPr lang="vi-VN" sz="3600" dirty="0" smtClean="0">
                <a:solidFill>
                  <a:schemeClr val="accent4">
                    <a:lumMod val="75000"/>
                  </a:schemeClr>
                </a:solidFill>
              </a:rPr>
              <a:t> </a:t>
            </a:r>
            <a:r>
              <a:rPr lang="vi-VN" sz="3600" dirty="0">
                <a:solidFill>
                  <a:schemeClr val="accent4">
                    <a:lumMod val="75000"/>
                  </a:schemeClr>
                </a:solidFill>
              </a:rPr>
              <a:t>có khả năng đe dọa nguồn cấp nước của Zaporizhzhia, nhà máy điện hạt nhân lớn nhất châu Âu. </a:t>
            </a:r>
            <a:endParaRPr lang="vi-VN" sz="3600" dirty="0" smtClean="0">
              <a:solidFill>
                <a:schemeClr val="accent4">
                  <a:lumMod val="75000"/>
                </a:schemeClr>
              </a:solidFill>
            </a:endParaRPr>
          </a:p>
          <a:p>
            <a:r>
              <a:rPr lang="vi-VN" sz="3600" b="1" dirty="0">
                <a:solidFill>
                  <a:schemeClr val="accent4">
                    <a:lumMod val="75000"/>
                  </a:schemeClr>
                </a:solidFill>
              </a:rPr>
              <a:t>Chính quyền Kherson ước tính vụ vỡ đập Nova Kakhovka gây thiệt hại lên tới 11,5 tỉ rúp, tương đương 138 triệu USD.</a:t>
            </a:r>
          </a:p>
          <a:p>
            <a:endParaRPr lang="vi-VN" b="1" dirty="0"/>
          </a:p>
          <a:p>
            <a:endParaRPr lang="vi-VN" dirty="0"/>
          </a:p>
        </p:txBody>
      </p:sp>
    </p:spTree>
    <p:extLst>
      <p:ext uri="{BB962C8B-B14F-4D97-AF65-F5344CB8AC3E}">
        <p14:creationId xmlns:p14="http://schemas.microsoft.com/office/powerpoint/2010/main" val="1260110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88668"/>
            <a:ext cx="9144000" cy="369332"/>
          </a:xfrm>
          <a:prstGeom prst="rect">
            <a:avLst/>
          </a:prstGeom>
          <a:noFill/>
        </p:spPr>
        <p:txBody>
          <a:bodyPr wrap="square" rtlCol="0">
            <a:spAutoFit/>
          </a:bodyPr>
          <a:lstStyle/>
          <a:p>
            <a:pPr algn="ctr"/>
            <a:r>
              <a:rPr lang="vi-VN" b="1" dirty="0" smtClean="0">
                <a:solidFill>
                  <a:srgbClr val="002060"/>
                </a:solidFill>
              </a:rPr>
              <a:t>NHÀ MÁY ĐIỆN HẠT NHÂN LỚN NHẤT CHÂU ÂU ZAPORIZHZHIA Ở UKRAINE</a:t>
            </a:r>
            <a:endParaRPr lang="vi-VN" b="1" dirty="0">
              <a:solidFill>
                <a:srgbClr val="002060"/>
              </a:solidFill>
            </a:endParaRPr>
          </a:p>
        </p:txBody>
      </p:sp>
    </p:spTree>
    <p:extLst>
      <p:ext uri="{BB962C8B-B14F-4D97-AF65-F5344CB8AC3E}">
        <p14:creationId xmlns:p14="http://schemas.microsoft.com/office/powerpoint/2010/main" val="131770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686800" cy="7086600"/>
          </a:xfrm>
        </p:spPr>
        <p:txBody>
          <a:bodyPr>
            <a:normAutofit/>
          </a:bodyPr>
          <a:lstStyle/>
          <a:p>
            <a:r>
              <a:rPr lang="vi-VN" sz="3600" dirty="0">
                <a:solidFill>
                  <a:srgbClr val="7030A0"/>
                </a:solidFill>
              </a:rPr>
              <a:t>Việt Nam và Mỹ thiết lập quan hệ ngoại giao năm 1995. Cuộc điện đàm của </a:t>
            </a:r>
            <a:r>
              <a:rPr lang="vi-VN" sz="3600" dirty="0">
                <a:solidFill>
                  <a:srgbClr val="7030A0"/>
                </a:solidFill>
                <a:hlinkClick r:id="rId2" tooltip="tổng bí thư"/>
              </a:rPr>
              <a:t>Tổng bí thư</a:t>
            </a:r>
            <a:r>
              <a:rPr lang="vi-VN" sz="3600" dirty="0">
                <a:solidFill>
                  <a:srgbClr val="7030A0"/>
                </a:solidFill>
              </a:rPr>
              <a:t> và Tổng thống Mỹ rơi đúng vào dịp hai nước kỷ niệm 10 năm thiết lập quan hệ Đối tác toàn diện (2013 - 2023).</a:t>
            </a:r>
          </a:p>
          <a:p>
            <a:r>
              <a:rPr lang="vi-VN" sz="3600" dirty="0">
                <a:solidFill>
                  <a:srgbClr val="7030A0"/>
                </a:solidFill>
              </a:rPr>
              <a:t>Hai nhà lãnh đạo đã gặp trực tiếp vào năm 2015 khi Tổng bí thư có chuyến thăm chính thức Mỹ nhân dịp tròn 20 năm thiết lập quan hệ. Ông Biden khi đó đang là phó tổng thống dưới chính quyền Tổng thống Barack Obama.</a:t>
            </a:r>
          </a:p>
          <a:p>
            <a:endParaRPr lang="vi-VN" dirty="0"/>
          </a:p>
        </p:txBody>
      </p:sp>
    </p:spTree>
    <p:extLst>
      <p:ext uri="{BB962C8B-B14F-4D97-AF65-F5344CB8AC3E}">
        <p14:creationId xmlns:p14="http://schemas.microsoft.com/office/powerpoint/2010/main" val="36626008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76200" y="228600"/>
            <a:ext cx="9372600" cy="4525963"/>
          </a:xfrm>
        </p:spPr>
        <p:txBody>
          <a:bodyPr/>
          <a:lstStyle/>
          <a:p>
            <a:r>
              <a:rPr lang="vi-VN" sz="3600" dirty="0">
                <a:solidFill>
                  <a:srgbClr val="C00000"/>
                </a:solidFill>
              </a:rPr>
              <a:t>Thống đốc vùng Kherson cho biết khoảng 600km</a:t>
            </a:r>
            <a:r>
              <a:rPr lang="vi-VN" sz="3600" baseline="30000" dirty="0">
                <a:solidFill>
                  <a:srgbClr val="C00000"/>
                </a:solidFill>
              </a:rPr>
              <a:t>2</a:t>
            </a:r>
            <a:r>
              <a:rPr lang="vi-VN" sz="3600" dirty="0">
                <a:solidFill>
                  <a:srgbClr val="C00000"/>
                </a:solidFill>
              </a:rPr>
              <a:t> của khu vực này chìm trong nước.</a:t>
            </a:r>
          </a:p>
          <a:p>
            <a:r>
              <a:rPr lang="vi-VN" sz="3600" dirty="0">
                <a:solidFill>
                  <a:srgbClr val="C00000"/>
                </a:solidFill>
              </a:rPr>
              <a:t>Bộ Nông nghiệp Ukraine cảnh báo vụ </a:t>
            </a:r>
            <a:r>
              <a:rPr lang="vi-VN" sz="3600" dirty="0">
                <a:solidFill>
                  <a:srgbClr val="C00000"/>
                </a:solidFill>
                <a:hlinkClick r:id="rId2" tooltip="vỡ đập Nova Kakhovka"/>
              </a:rPr>
              <a:t>vỡ đập Nova Kakhovka</a:t>
            </a:r>
            <a:r>
              <a:rPr lang="vi-VN" sz="3600" dirty="0">
                <a:solidFill>
                  <a:srgbClr val="C00000"/>
                </a:solidFill>
              </a:rPr>
              <a:t> có thể gây thiệt hại hàng triệu tấn nông sản.</a:t>
            </a:r>
          </a:p>
          <a:p>
            <a:endParaRPr lang="vi-VN"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3305175"/>
            <a:ext cx="59150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94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228600"/>
            <a:ext cx="8686800" cy="6629400"/>
          </a:xfrm>
        </p:spPr>
        <p:txBody>
          <a:bodyPr>
            <a:normAutofit fontScale="92500" lnSpcReduction="20000"/>
          </a:bodyPr>
          <a:lstStyle/>
          <a:p>
            <a:r>
              <a:rPr lang="vi-VN" sz="3500" dirty="0">
                <a:solidFill>
                  <a:schemeClr val="accent3">
                    <a:lumMod val="75000"/>
                  </a:schemeClr>
                </a:solidFill>
              </a:rPr>
              <a:t>T</a:t>
            </a:r>
            <a:r>
              <a:rPr lang="vi-VN" sz="3500" dirty="0" smtClean="0">
                <a:solidFill>
                  <a:schemeClr val="accent3">
                    <a:lumMod val="75000"/>
                  </a:schemeClr>
                </a:solidFill>
              </a:rPr>
              <a:t>rong </a:t>
            </a:r>
            <a:r>
              <a:rPr lang="vi-VN" sz="3500" dirty="0">
                <a:solidFill>
                  <a:schemeClr val="accent3">
                    <a:lumMod val="75000"/>
                  </a:schemeClr>
                </a:solidFill>
              </a:rPr>
              <a:t>ngày 8-6, Tổng thống Ukraine Volodymyr Zelensky đã có mặt tại </a:t>
            </a:r>
            <a:r>
              <a:rPr lang="vi-VN" sz="3500" dirty="0">
                <a:solidFill>
                  <a:schemeClr val="accent3">
                    <a:lumMod val="75000"/>
                  </a:schemeClr>
                </a:solidFill>
                <a:hlinkClick r:id="rId2" tooltip="Kherson"/>
              </a:rPr>
              <a:t>Kherson</a:t>
            </a:r>
            <a:r>
              <a:rPr lang="vi-VN" sz="3500" dirty="0">
                <a:solidFill>
                  <a:schemeClr val="accent3">
                    <a:lumMod val="75000"/>
                  </a:schemeClr>
                </a:solidFill>
              </a:rPr>
              <a:t>. Ông Zelensky cho biết ông đang thảo luận nhiều vấn đề từ chiến sự tại khu vực bị ngập do vỡ đập Nova Kakhovka, di tản người dân cho đến hỗ trợ những vùng bị ảnh hưởng, khôi phục hệ sinh thái.</a:t>
            </a:r>
          </a:p>
          <a:p>
            <a:r>
              <a:rPr lang="vi-VN" sz="3500" dirty="0">
                <a:solidFill>
                  <a:schemeClr val="accent3">
                    <a:lumMod val="75000"/>
                  </a:schemeClr>
                </a:solidFill>
              </a:rPr>
              <a:t>Ngoài ra, ông Zelensky cũng đến thăm nơi người dân đang được sơ tán và công bố video cho thấy ông gặp gỡ các quan chức địa phương, đến các vùng bị ngập.</a:t>
            </a:r>
          </a:p>
          <a:p>
            <a:r>
              <a:rPr lang="vi-VN" sz="3500" dirty="0">
                <a:solidFill>
                  <a:srgbClr val="0070C0"/>
                </a:solidFill>
              </a:rPr>
              <a:t>Cùng ngày, Hãng tin Tass của Nga đưa tin ông Vladimir Saldo - người được Nga bổ nhiệm làm quyền thống đốc Kherson - cho biết đã có hơn 4.000 người được sơ tán khỏi các khu vực bị ngập lụt ở vùng Kherson.</a:t>
            </a:r>
          </a:p>
          <a:p>
            <a:endParaRPr lang="vi-VN" dirty="0"/>
          </a:p>
        </p:txBody>
      </p:sp>
    </p:spTree>
    <p:extLst>
      <p:ext uri="{BB962C8B-B14F-4D97-AF65-F5344CB8AC3E}">
        <p14:creationId xmlns:p14="http://schemas.microsoft.com/office/powerpoint/2010/main" val="4003115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304800"/>
            <a:ext cx="8686800" cy="6553200"/>
          </a:xfrm>
        </p:spPr>
        <p:txBody>
          <a:bodyPr>
            <a:normAutofit fontScale="92500" lnSpcReduction="10000"/>
          </a:bodyPr>
          <a:lstStyle/>
          <a:p>
            <a:r>
              <a:rPr lang="vi-VN" sz="3500" dirty="0">
                <a:solidFill>
                  <a:schemeClr val="accent2">
                    <a:lumMod val="75000"/>
                  </a:schemeClr>
                </a:solidFill>
              </a:rPr>
              <a:t>Theo Hãng tin Reuters, người dân Ukraine đã rời bỏ nhà cửa hôm 7-6 sau khi vụ </a:t>
            </a:r>
            <a:r>
              <a:rPr lang="vi-VN" sz="3500" dirty="0">
                <a:solidFill>
                  <a:schemeClr val="accent2">
                    <a:lumMod val="75000"/>
                  </a:schemeClr>
                </a:solidFill>
                <a:hlinkClick r:id="rId2" tooltip="vỡ đập"/>
              </a:rPr>
              <a:t>vỡ đập</a:t>
            </a:r>
            <a:r>
              <a:rPr lang="vi-VN" sz="3500" dirty="0">
                <a:solidFill>
                  <a:schemeClr val="accent2">
                    <a:lumMod val="75000"/>
                  </a:schemeClr>
                </a:solidFill>
              </a:rPr>
              <a:t> thủy điện Nova Kakhovka gây lũ lụt tại tỉnh Kherson, phía nam Ukraine.</a:t>
            </a:r>
          </a:p>
          <a:p>
            <a:r>
              <a:rPr lang="vi-VN" sz="3500" dirty="0">
                <a:solidFill>
                  <a:schemeClr val="accent2">
                    <a:lumMod val="75000"/>
                  </a:schemeClr>
                </a:solidFill>
              </a:rPr>
              <a:t>Người dân vất vả vượt qua những con đường ngập nước, cõng trẻ con trên vai và ôm theo chó cũng như các tài sản khác trong lúc lực lượng cứu hộ sử dụng thuyền cao su để tìm kiếm </a:t>
            </a:r>
            <a:r>
              <a:rPr lang="vi-VN" sz="3500" dirty="0" smtClean="0">
                <a:solidFill>
                  <a:schemeClr val="accent2">
                    <a:lumMod val="75000"/>
                  </a:schemeClr>
                </a:solidFill>
              </a:rPr>
              <a:t>người còn sót lại tại </a:t>
            </a:r>
            <a:r>
              <a:rPr lang="vi-VN" sz="3500" dirty="0">
                <a:solidFill>
                  <a:schemeClr val="accent2">
                    <a:lumMod val="75000"/>
                  </a:schemeClr>
                </a:solidFill>
              </a:rPr>
              <a:t>những khu vực nước dâng cao quá đầu người.</a:t>
            </a:r>
          </a:p>
          <a:p>
            <a:r>
              <a:rPr lang="vi-VN" sz="3500" dirty="0">
                <a:solidFill>
                  <a:schemeClr val="accent2">
                    <a:lumMod val="75000"/>
                  </a:schemeClr>
                </a:solidFill>
              </a:rPr>
              <a:t>Ukraine cho biết trận lũ lụt sẽ khiến hàng trăm ngàn người không có nước </a:t>
            </a:r>
            <a:r>
              <a:rPr lang="vi-VN" sz="3500" dirty="0" smtClean="0">
                <a:solidFill>
                  <a:schemeClr val="accent2">
                    <a:lumMod val="75000"/>
                  </a:schemeClr>
                </a:solidFill>
              </a:rPr>
              <a:t>uống, lương thực </a:t>
            </a:r>
            <a:r>
              <a:rPr lang="vi-VN" sz="3500" dirty="0">
                <a:solidFill>
                  <a:schemeClr val="accent2">
                    <a:lumMod val="75000"/>
                  </a:schemeClr>
                </a:solidFill>
              </a:rPr>
              <a:t>và hàng chục ngàn ha đất nông nghiệp bị ngập nước.</a:t>
            </a:r>
          </a:p>
          <a:p>
            <a:endParaRPr lang="vi-VN" dirty="0"/>
          </a:p>
        </p:txBody>
      </p:sp>
    </p:spTree>
    <p:extLst>
      <p:ext uri="{BB962C8B-B14F-4D97-AF65-F5344CB8AC3E}">
        <p14:creationId xmlns:p14="http://schemas.microsoft.com/office/powerpoint/2010/main" val="964162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228600"/>
            <a:ext cx="8686800" cy="6629400"/>
          </a:xfrm>
        </p:spPr>
        <p:txBody>
          <a:bodyPr>
            <a:normAutofit fontScale="92500" lnSpcReduction="20000"/>
          </a:bodyPr>
          <a:lstStyle/>
          <a:p>
            <a:r>
              <a:rPr lang="vi-VN" dirty="0">
                <a:solidFill>
                  <a:schemeClr val="accent3">
                    <a:lumMod val="50000"/>
                  </a:schemeClr>
                </a:solidFill>
              </a:rPr>
              <a:t>Tổng thống Ukraine Volodymyr Zelensky nói rằng nước này không thể dự đoán có bao nhiêu người sẽ thiệt mạng do lũ lụt ở các khu vực mà Nga đang kiểm soát, đồng thời kêu gọi "thế giới phản ứng rõ ràng và nhanh chóng" để hỗ trợ các nạn nhân.</a:t>
            </a:r>
          </a:p>
          <a:p>
            <a:r>
              <a:rPr lang="vi-VN" dirty="0">
                <a:solidFill>
                  <a:schemeClr val="accent3">
                    <a:lumMod val="50000"/>
                  </a:schemeClr>
                </a:solidFill>
              </a:rPr>
              <a:t>"Tình hình tại các khu vực bị chiếm đóng ở vùng Kherson là vô cùng thảm khốc. </a:t>
            </a:r>
            <a:r>
              <a:rPr lang="vi-VN" dirty="0" smtClean="0">
                <a:solidFill>
                  <a:schemeClr val="accent3">
                    <a:lumMod val="50000"/>
                  </a:schemeClr>
                </a:solidFill>
              </a:rPr>
              <a:t>Người dân </a:t>
            </a:r>
            <a:r>
              <a:rPr lang="vi-VN" dirty="0">
                <a:solidFill>
                  <a:schemeClr val="accent3">
                    <a:lumMod val="50000"/>
                  </a:schemeClr>
                </a:solidFill>
              </a:rPr>
              <a:t>không nhận được sự giúp đỡ, không có nước, </a:t>
            </a:r>
            <a:r>
              <a:rPr lang="vi-VN" dirty="0" smtClean="0">
                <a:solidFill>
                  <a:schemeClr val="accent3">
                    <a:lumMod val="50000"/>
                  </a:schemeClr>
                </a:solidFill>
              </a:rPr>
              <a:t>lương thực và </a:t>
            </a:r>
            <a:r>
              <a:rPr lang="vi-VN" dirty="0">
                <a:solidFill>
                  <a:schemeClr val="accent3">
                    <a:lumMod val="50000"/>
                  </a:schemeClr>
                </a:solidFill>
              </a:rPr>
              <a:t>bị bỏ lại trên mái nhà tại những cộng đồng bị ngập nước" - ông Zelensky nói.</a:t>
            </a:r>
          </a:p>
          <a:p>
            <a:r>
              <a:rPr lang="vi-VN" dirty="0">
                <a:solidFill>
                  <a:schemeClr val="accent3">
                    <a:lumMod val="50000"/>
                  </a:schemeClr>
                </a:solidFill>
              </a:rPr>
              <a:t>Khi đến thăm thành phố Kherson ở hạ lưu của sông Dineper, Phó thủ tướng Ukraine Oleksandr Kubrakov cho biết hơn 80 khu định cư đã bị ảnh hưởng bởi thảm </a:t>
            </a:r>
            <a:r>
              <a:rPr lang="vi-VN" dirty="0" smtClean="0">
                <a:solidFill>
                  <a:schemeClr val="accent3">
                    <a:lumMod val="50000"/>
                  </a:schemeClr>
                </a:solidFill>
              </a:rPr>
              <a:t>họa </a:t>
            </a:r>
            <a:r>
              <a:rPr lang="vi-VN" dirty="0">
                <a:solidFill>
                  <a:schemeClr val="accent3">
                    <a:lumMod val="50000"/>
                  </a:schemeClr>
                </a:solidFill>
              </a:rPr>
              <a:t>và rằng lũ lụt cũng đã giải phóng hóa chất và vi khuẩn gây bệnh truyền nhiễm vào nước.</a:t>
            </a:r>
          </a:p>
          <a:p>
            <a:endParaRPr lang="vi-VN" dirty="0"/>
          </a:p>
        </p:txBody>
      </p:sp>
    </p:spTree>
    <p:extLst>
      <p:ext uri="{BB962C8B-B14F-4D97-AF65-F5344CB8AC3E}">
        <p14:creationId xmlns:p14="http://schemas.microsoft.com/office/powerpoint/2010/main" val="207339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304800"/>
            <a:ext cx="8686800" cy="6553200"/>
          </a:xfrm>
        </p:spPr>
        <p:txBody>
          <a:bodyPr>
            <a:normAutofit fontScale="85000" lnSpcReduction="20000"/>
          </a:bodyPr>
          <a:lstStyle/>
          <a:p>
            <a:r>
              <a:rPr lang="vi-VN" sz="3300" dirty="0">
                <a:solidFill>
                  <a:srgbClr val="C00000"/>
                </a:solidFill>
              </a:rPr>
              <a:t>Đến nay không rõ ai đã gây ra vụ vỡ đập thủy điện Nova Kakhovka</a:t>
            </a:r>
            <a:r>
              <a:rPr lang="vi-VN" sz="3300" dirty="0">
                <a:solidFill>
                  <a:schemeClr val="accent1">
                    <a:lumMod val="50000"/>
                  </a:schemeClr>
                </a:solidFill>
              </a:rPr>
              <a:t>. Ukraine cáo buộc Nga đã cho nổ tung con đập, trong khi Matxcơva cho rằng các cuộc pháo kích của Kiev mới là nguyên nhân. </a:t>
            </a:r>
          </a:p>
          <a:p>
            <a:r>
              <a:rPr lang="vi-VN" sz="3300" dirty="0">
                <a:solidFill>
                  <a:schemeClr val="accent1">
                    <a:lumMod val="50000"/>
                  </a:schemeClr>
                </a:solidFill>
              </a:rPr>
              <a:t>Cơ quan tình báo của các đồng minh Ukraine, trong đó có Mỹ, vẫn đang đánh giá ai đứng sau vụ vỡ đập này.</a:t>
            </a:r>
          </a:p>
          <a:p>
            <a:r>
              <a:rPr lang="vi-VN" sz="3300" dirty="0">
                <a:solidFill>
                  <a:schemeClr val="accent1">
                    <a:lumMod val="50000"/>
                  </a:schemeClr>
                </a:solidFill>
              </a:rPr>
              <a:t>Theo Hãng tin Tass (Nga) ngày 8-6, ông Vladimir Saldo, người được Nga bổ nhiệm làm quyền thống đốc Kherson, cho biết đến nay hơn 4.000 người đã được sơ tán khỏi các khu vực bị ngập lụt ở vùng Kherson.</a:t>
            </a:r>
          </a:p>
          <a:p>
            <a:r>
              <a:rPr lang="vi-VN" sz="3300" dirty="0">
                <a:solidFill>
                  <a:schemeClr val="accent1">
                    <a:lumMod val="50000"/>
                  </a:schemeClr>
                </a:solidFill>
              </a:rPr>
              <a:t>Trước đó một ngày, Tass đưa tin khoảng 2.700 ngôi nhà tại 15 khu định cư của tỉnh Kherson đã bị ngập lụt sau vụ vỡ đập thủy điện Nova Kakhovka. Người phát ngôn Bộ Ngoại giao Nga Maria Zakharova đã kêu gọi mở cuộc điều tra quốc tế về vụ vỡ đập này.</a:t>
            </a:r>
          </a:p>
          <a:p>
            <a:endParaRPr lang="vi-VN" dirty="0"/>
          </a:p>
        </p:txBody>
      </p:sp>
    </p:spTree>
    <p:extLst>
      <p:ext uri="{BB962C8B-B14F-4D97-AF65-F5344CB8AC3E}">
        <p14:creationId xmlns:p14="http://schemas.microsoft.com/office/powerpoint/2010/main" val="1159881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457200" y="228600"/>
            <a:ext cx="8686800" cy="6629400"/>
          </a:xfrm>
        </p:spPr>
        <p:txBody>
          <a:bodyPr>
            <a:normAutofit fontScale="92500" lnSpcReduction="10000"/>
          </a:bodyPr>
          <a:lstStyle/>
          <a:p>
            <a:r>
              <a:rPr lang="vi-VN" b="1" dirty="0">
                <a:solidFill>
                  <a:srgbClr val="C00000"/>
                </a:solidFill>
              </a:rPr>
              <a:t>Chạy đua hỗ trợ nạn nhân vỡ đập</a:t>
            </a:r>
          </a:p>
          <a:p>
            <a:r>
              <a:rPr lang="vi-VN" dirty="0">
                <a:solidFill>
                  <a:srgbClr val="00B050"/>
                </a:solidFill>
              </a:rPr>
              <a:t>Văn phòng các vấn đề nhân đạo của </a:t>
            </a:r>
            <a:r>
              <a:rPr lang="vi-VN" dirty="0">
                <a:solidFill>
                  <a:srgbClr val="00B050"/>
                </a:solidFill>
                <a:hlinkClick r:id="rId2" tooltip="Liên Hiệp Quốc "/>
              </a:rPr>
              <a:t>Liên Hiệp Quốc </a:t>
            </a:r>
            <a:r>
              <a:rPr lang="vi-VN" dirty="0">
                <a:solidFill>
                  <a:srgbClr val="00B050"/>
                </a:solidFill>
              </a:rPr>
              <a:t>cho biết một nhóm hỗ trợ đã có mặt ở Kherson để điều phối các nỗ lực cứu trợ.</a:t>
            </a:r>
          </a:p>
          <a:p>
            <a:r>
              <a:rPr lang="vi-VN" dirty="0">
                <a:solidFill>
                  <a:srgbClr val="00B050"/>
                </a:solidFill>
              </a:rPr>
              <a:t>Việc tiếp cận với nước </a:t>
            </a:r>
            <a:r>
              <a:rPr lang="vi-VN" dirty="0" smtClean="0">
                <a:solidFill>
                  <a:srgbClr val="00B050"/>
                </a:solidFill>
              </a:rPr>
              <a:t>uống và lương thực </a:t>
            </a:r>
            <a:r>
              <a:rPr lang="vi-VN" dirty="0">
                <a:solidFill>
                  <a:srgbClr val="00B050"/>
                </a:solidFill>
              </a:rPr>
              <a:t>đang là mối quan tâm lớn. Khoảng </a:t>
            </a:r>
            <a:r>
              <a:rPr lang="vi-VN" dirty="0" smtClean="0">
                <a:solidFill>
                  <a:srgbClr val="00B050"/>
                </a:solidFill>
              </a:rPr>
              <a:t>112.000 </a:t>
            </a:r>
            <a:r>
              <a:rPr lang="vi-VN" dirty="0">
                <a:solidFill>
                  <a:srgbClr val="00B050"/>
                </a:solidFill>
              </a:rPr>
              <a:t>chai nước đã được phân phát cho đến nay.</a:t>
            </a:r>
          </a:p>
          <a:p>
            <a:r>
              <a:rPr lang="vi-VN" dirty="0">
                <a:solidFill>
                  <a:srgbClr val="00B050"/>
                </a:solidFill>
              </a:rPr>
              <a:t>Ông Oleksiy Kuleba, phó chánh Văn phòng Tổng thống Ukraine, cho biết Ukraine kỳ vọng nước lũ ngừng dâng cao vào cuối ngày 7-6 (giờ địa phương) sau khi đạt khoảng 5 mét qua đêm.</a:t>
            </a:r>
          </a:p>
          <a:p>
            <a:r>
              <a:rPr lang="vi-VN" dirty="0">
                <a:solidFill>
                  <a:srgbClr val="00B050"/>
                </a:solidFill>
              </a:rPr>
              <a:t>Có 2.000 người đã được sơ tán khỏi các khu vực ngập lụt do Ukraine kiểm soát và mực nước đã đạt mức cao nhất tại 17 khu định cư - nơi sinh sống của tổng cộng 16.000 người.</a:t>
            </a:r>
          </a:p>
          <a:p>
            <a:endParaRPr lang="vi-VN" dirty="0"/>
          </a:p>
        </p:txBody>
      </p:sp>
    </p:spTree>
    <p:extLst>
      <p:ext uri="{BB962C8B-B14F-4D97-AF65-F5344CB8AC3E}">
        <p14:creationId xmlns:p14="http://schemas.microsoft.com/office/powerpoint/2010/main" val="3950474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019800"/>
            <a:ext cx="9144000" cy="830997"/>
          </a:xfrm>
          <a:prstGeom prst="rect">
            <a:avLst/>
          </a:prstGeom>
          <a:noFill/>
        </p:spPr>
        <p:txBody>
          <a:bodyPr wrap="square" rtlCol="0">
            <a:spAutoFit/>
          </a:bodyPr>
          <a:lstStyle/>
          <a:p>
            <a:pPr algn="ctr"/>
            <a:r>
              <a:rPr lang="vi-VN" sz="2400" b="1" dirty="0" smtClean="0">
                <a:solidFill>
                  <a:srgbClr val="002060"/>
                </a:solidFill>
              </a:rPr>
              <a:t>LỰC LƯỢNG CỨU HỘ SƠ TÁN DÂN ĐỊA PHƯƠNG KHỎI KHU VỰC BỊ NGẬP LỤT Ở TỈNH KHERSON HÔM 7/6/2023</a:t>
            </a:r>
            <a:endParaRPr lang="vi-VN" sz="2400" b="1" dirty="0">
              <a:solidFill>
                <a:srgbClr val="002060"/>
              </a:solidFill>
            </a:endParaRPr>
          </a:p>
        </p:txBody>
      </p:sp>
    </p:spTree>
    <p:extLst>
      <p:ext uri="{BB962C8B-B14F-4D97-AF65-F5344CB8AC3E}">
        <p14:creationId xmlns:p14="http://schemas.microsoft.com/office/powerpoint/2010/main" val="1545304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150114"/>
            <a:ext cx="9144000" cy="707886"/>
          </a:xfrm>
          <a:prstGeom prst="rect">
            <a:avLst/>
          </a:prstGeom>
          <a:noFill/>
        </p:spPr>
        <p:txBody>
          <a:bodyPr wrap="square" rtlCol="0">
            <a:spAutoFit/>
          </a:bodyPr>
          <a:lstStyle/>
          <a:p>
            <a:pPr algn="ctr"/>
            <a:r>
              <a:rPr lang="vi-VN" sz="2000" b="1" dirty="0" smtClean="0">
                <a:solidFill>
                  <a:srgbClr val="C00000"/>
                </a:solidFill>
              </a:rPr>
              <a:t>VỤ VỠ ĐẬP THỦY ĐIỆN NOVA KAKHOVKA Ở KHERSON, UKRAINE </a:t>
            </a:r>
          </a:p>
          <a:p>
            <a:pPr algn="ctr"/>
            <a:r>
              <a:rPr lang="vi-VN" sz="2000" b="1" dirty="0" smtClean="0">
                <a:solidFill>
                  <a:srgbClr val="C00000"/>
                </a:solidFill>
              </a:rPr>
              <a:t>GÂY RA LŨ LỤT, KHIẾN HÀNG NGÀN NGƯỜI PHẢI SƠ TÁN</a:t>
            </a:r>
            <a:endParaRPr lang="vi-VN" sz="2000" b="1" dirty="0">
              <a:solidFill>
                <a:srgbClr val="C00000"/>
              </a:solidFill>
            </a:endParaRPr>
          </a:p>
        </p:txBody>
      </p:sp>
    </p:spTree>
    <p:extLst>
      <p:ext uri="{BB962C8B-B14F-4D97-AF65-F5344CB8AC3E}">
        <p14:creationId xmlns:p14="http://schemas.microsoft.com/office/powerpoint/2010/main" val="3687349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685800" y="0"/>
            <a:ext cx="8686800" cy="7162800"/>
          </a:xfrm>
        </p:spPr>
        <p:txBody>
          <a:bodyPr>
            <a:normAutofit/>
          </a:bodyPr>
          <a:lstStyle/>
          <a:p>
            <a:r>
              <a:rPr lang="vi-VN" sz="3600" b="1" dirty="0">
                <a:solidFill>
                  <a:srgbClr val="C00000"/>
                </a:solidFill>
              </a:rPr>
              <a:t>Hai bên đổ lỗi cho nhau làm vỡ </a:t>
            </a:r>
            <a:r>
              <a:rPr lang="vi-VN" sz="3600" b="1" dirty="0" smtClean="0">
                <a:solidFill>
                  <a:srgbClr val="C00000"/>
                </a:solidFill>
              </a:rPr>
              <a:t>đập</a:t>
            </a:r>
          </a:p>
          <a:p>
            <a:r>
              <a:rPr lang="vi-VN" sz="3600" dirty="0">
                <a:solidFill>
                  <a:srgbClr val="0070C0"/>
                </a:solidFill>
              </a:rPr>
              <a:t>Ngày 6-6, quân đội Ukraine đổ lỗi cho lực lượng Nga làm nổ tung con đập thuộc Nhà máy thủy điện Kakhovka ở miền nam Ukraine.</a:t>
            </a:r>
          </a:p>
          <a:p>
            <a:r>
              <a:rPr lang="vi-VN" sz="3600" dirty="0">
                <a:solidFill>
                  <a:srgbClr val="C00000"/>
                </a:solidFill>
              </a:rPr>
              <a:t>"Thủy điện Kakhovka đã bị lực lượng chiếm đóng của Nga cho nổ tung. Quy mô của sự tàn phá, tốc độ và lượng nước, các khu vực có thể xảy ra lũ lụt hiện đang được xác định", </a:t>
            </a:r>
            <a:r>
              <a:rPr lang="vi-VN" sz="3600" dirty="0">
                <a:solidFill>
                  <a:srgbClr val="0070C0"/>
                </a:solidFill>
              </a:rPr>
              <a:t>Hãng thông tấn Ukriform dẫn lời quân đội Ukraine nói và cho biết đang theo dõi tình hình.</a:t>
            </a:r>
          </a:p>
          <a:p>
            <a:endParaRPr lang="vi-VN" b="1" dirty="0"/>
          </a:p>
          <a:p>
            <a:endParaRPr lang="vi-VN" dirty="0"/>
          </a:p>
        </p:txBody>
      </p:sp>
    </p:spTree>
    <p:extLst>
      <p:ext uri="{BB962C8B-B14F-4D97-AF65-F5344CB8AC3E}">
        <p14:creationId xmlns:p14="http://schemas.microsoft.com/office/powerpoint/2010/main" val="26088350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76200" y="0"/>
            <a:ext cx="9372600" cy="7239000"/>
          </a:xfrm>
        </p:spPr>
        <p:txBody>
          <a:bodyPr>
            <a:normAutofit fontScale="92500" lnSpcReduction="10000"/>
          </a:bodyPr>
          <a:lstStyle/>
          <a:p>
            <a:r>
              <a:rPr lang="vi-VN" sz="3500" dirty="0">
                <a:solidFill>
                  <a:srgbClr val="7030A0"/>
                </a:solidFill>
              </a:rPr>
              <a:t>Tổng thống Ukraine Volodymyr Zelensky đã triệu tập cuộc họp khẩn cấp về vấn đề này</a:t>
            </a:r>
            <a:r>
              <a:rPr lang="vi-VN" sz="3500" dirty="0" smtClean="0">
                <a:solidFill>
                  <a:srgbClr val="7030A0"/>
                </a:solidFill>
              </a:rPr>
              <a:t>. </a:t>
            </a:r>
            <a:r>
              <a:rPr lang="vi-VN" sz="3500" b="1" dirty="0">
                <a:solidFill>
                  <a:srgbClr val="7030A0"/>
                </a:solidFill>
              </a:rPr>
              <a:t>Cơ quan an ninh Ukraine (SBU) đã </a:t>
            </a:r>
            <a:r>
              <a:rPr lang="vi-VN" sz="3500" b="1" dirty="0" smtClean="0">
                <a:solidFill>
                  <a:srgbClr val="7030A0"/>
                </a:solidFill>
              </a:rPr>
              <a:t>nhận </a:t>
            </a:r>
            <a:r>
              <a:rPr lang="vi-VN" sz="3500" b="1" dirty="0">
                <a:solidFill>
                  <a:srgbClr val="7030A0"/>
                </a:solidFill>
              </a:rPr>
              <a:t>được một cuộc điện thoại chứng minh một nhóm phá hoại của Nga đã làm vỡ đập Nova Kakhovka</a:t>
            </a:r>
            <a:r>
              <a:rPr lang="vi-VN" sz="3500" b="1" dirty="0" smtClean="0">
                <a:solidFill>
                  <a:srgbClr val="7030A0"/>
                </a:solidFill>
              </a:rPr>
              <a:t>.</a:t>
            </a:r>
            <a:endParaRPr lang="vi-VN" sz="3500" dirty="0">
              <a:solidFill>
                <a:srgbClr val="7030A0"/>
              </a:solidFill>
            </a:endParaRPr>
          </a:p>
          <a:p>
            <a:r>
              <a:rPr lang="vi-VN" sz="3500" dirty="0">
                <a:solidFill>
                  <a:srgbClr val="7030A0"/>
                </a:solidFill>
              </a:rPr>
              <a:t>Văn phòng của ông Zelensky chỉ trích vụ phá đập là hành động "hủy diệt sinh thái" </a:t>
            </a:r>
            <a:r>
              <a:rPr lang="vi-VN" sz="3500" dirty="0" smtClean="0">
                <a:solidFill>
                  <a:srgbClr val="7030A0"/>
                </a:solidFill>
              </a:rPr>
              <a:t>của Nga và </a:t>
            </a:r>
            <a:r>
              <a:rPr lang="vi-VN" sz="3500" dirty="0">
                <a:solidFill>
                  <a:srgbClr val="7030A0"/>
                </a:solidFill>
              </a:rPr>
              <a:t>đe dọa đến Nhà máy điện hạt nhân Zaporizhzhia ở gần đó.</a:t>
            </a:r>
          </a:p>
          <a:p>
            <a:r>
              <a:rPr lang="vi-VN" sz="3500" dirty="0">
                <a:solidFill>
                  <a:srgbClr val="C00000"/>
                </a:solidFill>
              </a:rPr>
              <a:t>Trong khi đó, chính quyền thân Nga tại Kherson </a:t>
            </a:r>
            <a:r>
              <a:rPr lang="vi-VN" sz="3500" dirty="0" smtClean="0">
                <a:solidFill>
                  <a:srgbClr val="C00000"/>
                </a:solidFill>
              </a:rPr>
              <a:t>thì nói </a:t>
            </a:r>
            <a:r>
              <a:rPr lang="vi-VN" sz="3500" dirty="0">
                <a:solidFill>
                  <a:srgbClr val="C00000"/>
                </a:solidFill>
              </a:rPr>
              <a:t>rằng con đập bị vỡ do </a:t>
            </a:r>
            <a:r>
              <a:rPr lang="vi-VN" sz="3500" dirty="0" smtClean="0">
                <a:solidFill>
                  <a:srgbClr val="C00000"/>
                </a:solidFill>
              </a:rPr>
              <a:t>«khủng bố»   của Ukraine bằng pháo kích.</a:t>
            </a:r>
            <a:r>
              <a:rPr lang="vi-VN" sz="3500" dirty="0">
                <a:solidFill>
                  <a:srgbClr val="C00000"/>
                </a:solidFill>
              </a:rPr>
              <a:t> </a:t>
            </a:r>
          </a:p>
          <a:p>
            <a:r>
              <a:rPr lang="vi-VN" sz="3500" dirty="0">
                <a:solidFill>
                  <a:srgbClr val="C00000"/>
                </a:solidFill>
              </a:rPr>
              <a:t>Hãng tin RIA của Nga đưa tin phần trên của con đập bị trúng pháo. Trước đó, không có vụ không kích nào tại khu vực này trong đêm trước.</a:t>
            </a:r>
          </a:p>
          <a:p>
            <a:endParaRPr lang="vi-VN" dirty="0"/>
          </a:p>
        </p:txBody>
      </p:sp>
    </p:spTree>
    <p:extLst>
      <p:ext uri="{BB962C8B-B14F-4D97-AF65-F5344CB8AC3E}">
        <p14:creationId xmlns:p14="http://schemas.microsoft.com/office/powerpoint/2010/main" val="51844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15400" cy="6934200"/>
          </a:xfrm>
        </p:spPr>
        <p:txBody>
          <a:bodyPr>
            <a:normAutofit fontScale="92500"/>
          </a:bodyPr>
          <a:lstStyle/>
          <a:p>
            <a:r>
              <a:rPr lang="vi-VN" sz="3600" dirty="0">
                <a:solidFill>
                  <a:schemeClr val="accent6">
                    <a:lumMod val="50000"/>
                  </a:schemeClr>
                </a:solidFill>
              </a:rPr>
              <a:t>Trong chuyến thăm đó, khi đón Tổng bí thư đến Bộ Ngoại giao Mỹ dự tiệc trưa, ông Biden đã mượn hai câu thơ trong truyện Kiều của đại thi hào Nguyễn Du để khép lại bài diễn văn dài khoảng 10 phút:</a:t>
            </a:r>
          </a:p>
          <a:p>
            <a:r>
              <a:rPr lang="vi-VN" sz="3600" i="1" dirty="0">
                <a:solidFill>
                  <a:srgbClr val="FF0000"/>
                </a:solidFill>
              </a:rPr>
              <a:t>Trời còn để có hôm nay</a:t>
            </a:r>
            <a:br>
              <a:rPr lang="vi-VN" sz="3600" i="1" dirty="0">
                <a:solidFill>
                  <a:srgbClr val="FF0000"/>
                </a:solidFill>
              </a:rPr>
            </a:br>
            <a:r>
              <a:rPr lang="vi-VN" sz="3600" i="1" dirty="0">
                <a:solidFill>
                  <a:srgbClr val="FF0000"/>
                </a:solidFill>
              </a:rPr>
              <a:t>Tan sương đầu ngõ vén mây giữa trời</a:t>
            </a:r>
            <a:endParaRPr lang="vi-VN" sz="3600" dirty="0">
              <a:solidFill>
                <a:srgbClr val="FF0000"/>
              </a:solidFill>
            </a:endParaRPr>
          </a:p>
          <a:p>
            <a:r>
              <a:rPr lang="vi-VN" sz="3600" dirty="0">
                <a:solidFill>
                  <a:schemeClr val="accent6">
                    <a:lumMod val="50000"/>
                  </a:schemeClr>
                </a:solidFill>
              </a:rPr>
              <a:t>Bài diễn văn mừng 20 năm bình thường hóa quan hệ Việt - Mỹ của ông Biden còn đề cập đến những bước tiến về việc khắc phục hậu quả chiến tranh cũng như thương mại, kinh tế, giáo dục, quốc phòng - an ninh...</a:t>
            </a:r>
          </a:p>
          <a:p>
            <a:endParaRPr lang="vi-VN" dirty="0"/>
          </a:p>
        </p:txBody>
      </p:sp>
    </p:spTree>
    <p:extLst>
      <p:ext uri="{BB962C8B-B14F-4D97-AF65-F5344CB8AC3E}">
        <p14:creationId xmlns:p14="http://schemas.microsoft.com/office/powerpoint/2010/main" val="2905418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15400" cy="6629400"/>
          </a:xfrm>
        </p:spPr>
        <p:txBody>
          <a:bodyPr>
            <a:normAutofit/>
          </a:bodyPr>
          <a:lstStyle/>
          <a:p>
            <a:r>
              <a:rPr lang="vi-VN" sz="3200" b="1" dirty="0" smtClean="0">
                <a:solidFill>
                  <a:srgbClr val="C00000"/>
                </a:solidFill>
              </a:rPr>
              <a:t>VỀ NỘI DUNG CUỘC ĐIỆN ĐÀM 29/3/2023:</a:t>
            </a:r>
          </a:p>
          <a:p>
            <a:r>
              <a:rPr lang="vi-VN" sz="3200" dirty="0" smtClean="0">
                <a:solidFill>
                  <a:schemeClr val="accent3">
                    <a:lumMod val="50000"/>
                  </a:schemeClr>
                </a:solidFill>
              </a:rPr>
              <a:t>Tổng </a:t>
            </a:r>
            <a:r>
              <a:rPr lang="vi-VN" sz="3200" dirty="0">
                <a:solidFill>
                  <a:schemeClr val="accent3">
                    <a:lumMod val="50000"/>
                  </a:schemeClr>
                </a:solidFill>
              </a:rPr>
              <a:t>bí thư Nguyễn Phú Trọng nhấn mạnh những kết quả đạt được trong quan hệ giữa hai nước là phù hợp với nguyện vọng của nhân dân hai nước, được thúc đẩy trên cơ sở tôn trọng độc lập, chủ quyền, toàn vẹn lãnh thổ và thể chế chính trị của mỗi nước, hiểu biết lẫn nhau, hợp tác bình đẳng, cùng có lợi và theo tinh thần </a:t>
            </a:r>
            <a:r>
              <a:rPr lang="vi-VN" sz="3200" dirty="0">
                <a:solidFill>
                  <a:srgbClr val="FF0000"/>
                </a:solidFill>
              </a:rPr>
              <a:t>“gác lại quá khứ, vượt qua khác biệt, phát huy tương đồng, hướng tới tương lai”.</a:t>
            </a:r>
            <a:r>
              <a:rPr lang="vi-VN" sz="3200" dirty="0">
                <a:solidFill>
                  <a:schemeClr val="accent3">
                    <a:lumMod val="50000"/>
                  </a:schemeClr>
                </a:solidFill>
              </a:rPr>
              <a:t> Tổng thống Joe Biden nhất trí với các ý kiến đó của Tổng bí thư Nguyễn Phú Trọng. </a:t>
            </a: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049907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3131</Words>
  <Application>Microsoft Office PowerPoint</Application>
  <PresentationFormat>On-screen Show (4:3)</PresentationFormat>
  <Paragraphs>144</Paragraphs>
  <Slides>79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TGComputer</dc:creator>
  <cp:lastModifiedBy>Admin</cp:lastModifiedBy>
  <cp:revision>9</cp:revision>
  <cp:lastPrinted>2023-07-03T07:23:30Z</cp:lastPrinted>
  <dcterms:created xsi:type="dcterms:W3CDTF">2023-06-28T09:47:13Z</dcterms:created>
  <dcterms:modified xsi:type="dcterms:W3CDTF">2023-07-03T07:25:06Z</dcterms:modified>
</cp:coreProperties>
</file>